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4" r:id="rId4"/>
    <p:sldId id="285" r:id="rId5"/>
    <p:sldId id="301" r:id="rId6"/>
    <p:sldId id="284" r:id="rId7"/>
    <p:sldId id="283" r:id="rId8"/>
    <p:sldId id="260" r:id="rId9"/>
    <p:sldId id="295" r:id="rId10"/>
    <p:sldId id="291" r:id="rId11"/>
    <p:sldId id="292" r:id="rId12"/>
    <p:sldId id="271" r:id="rId13"/>
    <p:sldId id="282" r:id="rId14"/>
    <p:sldId id="296" r:id="rId15"/>
    <p:sldId id="290" r:id="rId16"/>
    <p:sldId id="293" r:id="rId17"/>
    <p:sldId id="297" r:id="rId18"/>
    <p:sldId id="298" r:id="rId19"/>
    <p:sldId id="302" r:id="rId20"/>
    <p:sldId id="267" r:id="rId21"/>
    <p:sldId id="300" r:id="rId22"/>
    <p:sldId id="287" r:id="rId23"/>
    <p:sldId id="304" r:id="rId24"/>
    <p:sldId id="306" r:id="rId25"/>
    <p:sldId id="307" r:id="rId26"/>
    <p:sldId id="308" r:id="rId27"/>
    <p:sldId id="264" r:id="rId28"/>
    <p:sldId id="286"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p:cViewPr varScale="1">
        <p:scale>
          <a:sx n="64" d="100"/>
          <a:sy n="64"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135DD-18D2-4382-AD79-7BB88BC82860}" type="doc">
      <dgm:prSet loTypeId="urn:microsoft.com/office/officeart/2008/layout/LinedList" loCatId="list" qsTypeId="urn:microsoft.com/office/officeart/2005/8/quickstyle/simple5" qsCatId="simple" csTypeId="urn:microsoft.com/office/officeart/2005/8/colors/accent4_2" csCatId="accent4"/>
      <dgm:spPr/>
      <dgm:t>
        <a:bodyPr/>
        <a:lstStyle/>
        <a:p>
          <a:endParaRPr lang="en-US"/>
        </a:p>
      </dgm:t>
    </dgm:pt>
    <dgm:pt modelId="{B5EAD0D0-112B-4FCD-AC54-6647F7256527}">
      <dgm:prSet/>
      <dgm:spPr/>
      <dgm:t>
        <a:bodyPr/>
        <a:lstStyle/>
        <a:p>
          <a:r>
            <a:rPr lang="en-GB" b="1" dirty="0"/>
            <a:t>Full care funding </a:t>
          </a:r>
          <a:r>
            <a:rPr lang="en-GB" dirty="0"/>
            <a:t>is available only to people with assets of less than £14,250 </a:t>
          </a:r>
          <a:endParaRPr lang="en-US" dirty="0"/>
        </a:p>
      </dgm:t>
    </dgm:pt>
    <dgm:pt modelId="{FE1CB08E-27EC-419A-BD15-F43D56A66820}" type="sibTrans" cxnId="{B8783F46-2074-46AE-A2D1-7F74BC642494}">
      <dgm:prSet/>
      <dgm:spPr/>
      <dgm:t>
        <a:bodyPr/>
        <a:lstStyle/>
        <a:p>
          <a:endParaRPr lang="en-US"/>
        </a:p>
      </dgm:t>
    </dgm:pt>
    <dgm:pt modelId="{DA740932-B623-4A38-8AE1-8C885EC83D57}" type="parTrans" cxnId="{B8783F46-2074-46AE-A2D1-7F74BC642494}">
      <dgm:prSet/>
      <dgm:spPr/>
      <dgm:t>
        <a:bodyPr/>
        <a:lstStyle/>
        <a:p>
          <a:endParaRPr lang="en-US"/>
        </a:p>
      </dgm:t>
    </dgm:pt>
    <dgm:pt modelId="{FC178613-0449-44CD-86F7-CD93B37CA4FB}">
      <dgm:prSet/>
      <dgm:spPr/>
      <dgm:t>
        <a:bodyPr/>
        <a:lstStyle/>
        <a:p>
          <a:r>
            <a:rPr lang="en-GB" b="1" dirty="0"/>
            <a:t>Part-funding</a:t>
          </a:r>
          <a:r>
            <a:rPr lang="en-GB" dirty="0"/>
            <a:t> is available to those with assets above this but less than £23,250</a:t>
          </a:r>
          <a:endParaRPr lang="en-US" dirty="0"/>
        </a:p>
      </dgm:t>
    </dgm:pt>
    <dgm:pt modelId="{69470F3A-DC47-4655-BE12-10558DA0D6DA}" type="sibTrans" cxnId="{AF1BDFD7-B3E6-4532-B19F-D5C734AE36CF}">
      <dgm:prSet/>
      <dgm:spPr/>
      <dgm:t>
        <a:bodyPr/>
        <a:lstStyle/>
        <a:p>
          <a:endParaRPr lang="en-US"/>
        </a:p>
      </dgm:t>
    </dgm:pt>
    <dgm:pt modelId="{C58DF398-9A6F-4E8F-914C-EB218445DEC8}" type="parTrans" cxnId="{AF1BDFD7-B3E6-4532-B19F-D5C734AE36CF}">
      <dgm:prSet/>
      <dgm:spPr/>
      <dgm:t>
        <a:bodyPr/>
        <a:lstStyle/>
        <a:p>
          <a:endParaRPr lang="en-US"/>
        </a:p>
      </dgm:t>
    </dgm:pt>
    <dgm:pt modelId="{32A1BE44-CC51-44C0-851B-3AEEA004C28B}">
      <dgm:prSet/>
      <dgm:spPr/>
      <dgm:t>
        <a:bodyPr/>
        <a:lstStyle/>
        <a:p>
          <a:r>
            <a:rPr lang="en-GB" b="1" dirty="0"/>
            <a:t>For nursing and residential care, </a:t>
          </a:r>
          <a:r>
            <a:rPr lang="en-GB" dirty="0"/>
            <a:t>‘assets’ are considered in the value of their home but not for homecare</a:t>
          </a:r>
          <a:endParaRPr lang="en-US" dirty="0"/>
        </a:p>
      </dgm:t>
    </dgm:pt>
    <dgm:pt modelId="{7C90F806-DF05-488B-9E59-2E01E281B367}" type="sibTrans" cxnId="{D1CD5BCD-9700-46B5-B3F0-F5F96E501507}">
      <dgm:prSet/>
      <dgm:spPr/>
      <dgm:t>
        <a:bodyPr/>
        <a:lstStyle/>
        <a:p>
          <a:endParaRPr lang="en-US"/>
        </a:p>
      </dgm:t>
    </dgm:pt>
    <dgm:pt modelId="{ADAC416C-BA2D-4989-A579-D10E0063EF5A}" type="parTrans" cxnId="{D1CD5BCD-9700-46B5-B3F0-F5F96E501507}">
      <dgm:prSet/>
      <dgm:spPr/>
      <dgm:t>
        <a:bodyPr/>
        <a:lstStyle/>
        <a:p>
          <a:endParaRPr lang="en-US"/>
        </a:p>
      </dgm:t>
    </dgm:pt>
    <dgm:pt modelId="{D32945CE-6EF6-4D09-97DF-87A45B9FF50A}">
      <dgm:prSet/>
      <dgm:spPr/>
      <dgm:t>
        <a:bodyPr/>
        <a:lstStyle/>
        <a:p>
          <a:r>
            <a:rPr lang="en-GB" b="1" dirty="0"/>
            <a:t>The Commission on Funding of Care and Support </a:t>
          </a:r>
          <a:r>
            <a:rPr lang="en-GB" dirty="0"/>
            <a:t>estimated that 1 in 10 people faced lifetime care costs of £100,000</a:t>
          </a:r>
          <a:endParaRPr lang="en-US" dirty="0"/>
        </a:p>
      </dgm:t>
    </dgm:pt>
    <dgm:pt modelId="{FBD8C70F-87CD-40CB-B307-018F8A955373}" type="sibTrans" cxnId="{0F79879D-FEF1-480B-B4F1-31D7925123B7}">
      <dgm:prSet/>
      <dgm:spPr/>
      <dgm:t>
        <a:bodyPr/>
        <a:lstStyle/>
        <a:p>
          <a:endParaRPr lang="en-US"/>
        </a:p>
      </dgm:t>
    </dgm:pt>
    <dgm:pt modelId="{8F799346-14CF-4CD1-AEC0-DA441B39EA24}" type="parTrans" cxnId="{0F79879D-FEF1-480B-B4F1-31D7925123B7}">
      <dgm:prSet/>
      <dgm:spPr/>
      <dgm:t>
        <a:bodyPr/>
        <a:lstStyle/>
        <a:p>
          <a:endParaRPr lang="en-US"/>
        </a:p>
      </dgm:t>
    </dgm:pt>
    <dgm:pt modelId="{5C7637DD-FBBF-4DBA-B83C-62B2C500F911}">
      <dgm:prSet/>
      <dgm:spPr/>
      <dgm:t>
        <a:bodyPr/>
        <a:lstStyle/>
        <a:p>
          <a:r>
            <a:rPr lang="en-GB" b="1" dirty="0"/>
            <a:t>In Scotland free personal and nursing care </a:t>
          </a:r>
          <a:r>
            <a:rPr lang="en-GB" dirty="0"/>
            <a:t>has been available since 2002</a:t>
          </a:r>
          <a:endParaRPr lang="en-US" dirty="0"/>
        </a:p>
      </dgm:t>
    </dgm:pt>
    <dgm:pt modelId="{553EDE81-9D65-4826-A612-1CD7E7454420}" type="sibTrans" cxnId="{0CED96D9-98B8-4294-9947-7378BF9C9403}">
      <dgm:prSet/>
      <dgm:spPr/>
      <dgm:t>
        <a:bodyPr/>
        <a:lstStyle/>
        <a:p>
          <a:endParaRPr lang="en-US"/>
        </a:p>
      </dgm:t>
    </dgm:pt>
    <dgm:pt modelId="{15C44854-6F8D-4665-A4C6-D91FED65DD70}" type="parTrans" cxnId="{0CED96D9-98B8-4294-9947-7378BF9C9403}">
      <dgm:prSet/>
      <dgm:spPr/>
      <dgm:t>
        <a:bodyPr/>
        <a:lstStyle/>
        <a:p>
          <a:endParaRPr lang="en-US"/>
        </a:p>
      </dgm:t>
    </dgm:pt>
    <dgm:pt modelId="{93E6365A-1A3E-4A6A-838F-1783684DE9A3}" type="pres">
      <dgm:prSet presAssocID="{E9D135DD-18D2-4382-AD79-7BB88BC82860}" presName="vert0" presStyleCnt="0">
        <dgm:presLayoutVars>
          <dgm:dir/>
          <dgm:animOne val="branch"/>
          <dgm:animLvl val="lvl"/>
        </dgm:presLayoutVars>
      </dgm:prSet>
      <dgm:spPr/>
    </dgm:pt>
    <dgm:pt modelId="{10867181-C9C9-4ACB-8930-5F6E1791B7C4}" type="pres">
      <dgm:prSet presAssocID="{B5EAD0D0-112B-4FCD-AC54-6647F7256527}" presName="thickLine" presStyleLbl="alignNode1" presStyleIdx="0" presStyleCnt="5"/>
      <dgm:spPr/>
    </dgm:pt>
    <dgm:pt modelId="{979755C7-5A7F-4A61-92B1-8633EAC34714}" type="pres">
      <dgm:prSet presAssocID="{B5EAD0D0-112B-4FCD-AC54-6647F7256527}" presName="horz1" presStyleCnt="0"/>
      <dgm:spPr/>
    </dgm:pt>
    <dgm:pt modelId="{B9C97715-2833-4022-9311-8268FAF33536}" type="pres">
      <dgm:prSet presAssocID="{B5EAD0D0-112B-4FCD-AC54-6647F7256527}" presName="tx1" presStyleLbl="revTx" presStyleIdx="0" presStyleCnt="5"/>
      <dgm:spPr/>
    </dgm:pt>
    <dgm:pt modelId="{FA6A52B0-5137-4606-9841-9CA5A89003F0}" type="pres">
      <dgm:prSet presAssocID="{B5EAD0D0-112B-4FCD-AC54-6647F7256527}" presName="vert1" presStyleCnt="0"/>
      <dgm:spPr/>
    </dgm:pt>
    <dgm:pt modelId="{4267E2F5-AF81-43FE-A778-27240C8D442B}" type="pres">
      <dgm:prSet presAssocID="{FC178613-0449-44CD-86F7-CD93B37CA4FB}" presName="thickLine" presStyleLbl="alignNode1" presStyleIdx="1" presStyleCnt="5"/>
      <dgm:spPr/>
    </dgm:pt>
    <dgm:pt modelId="{B5619955-0F46-47AF-A812-7310DF60DFCC}" type="pres">
      <dgm:prSet presAssocID="{FC178613-0449-44CD-86F7-CD93B37CA4FB}" presName="horz1" presStyleCnt="0"/>
      <dgm:spPr/>
    </dgm:pt>
    <dgm:pt modelId="{E197B1FE-226A-4A07-A847-3838F4812483}" type="pres">
      <dgm:prSet presAssocID="{FC178613-0449-44CD-86F7-CD93B37CA4FB}" presName="tx1" presStyleLbl="revTx" presStyleIdx="1" presStyleCnt="5"/>
      <dgm:spPr/>
    </dgm:pt>
    <dgm:pt modelId="{5D2A178B-6BEC-4CD2-9948-B99A3DC4ADEB}" type="pres">
      <dgm:prSet presAssocID="{FC178613-0449-44CD-86F7-CD93B37CA4FB}" presName="vert1" presStyleCnt="0"/>
      <dgm:spPr/>
    </dgm:pt>
    <dgm:pt modelId="{15467756-7F56-4619-8BE3-386B48B9762B}" type="pres">
      <dgm:prSet presAssocID="{32A1BE44-CC51-44C0-851B-3AEEA004C28B}" presName="thickLine" presStyleLbl="alignNode1" presStyleIdx="2" presStyleCnt="5"/>
      <dgm:spPr/>
    </dgm:pt>
    <dgm:pt modelId="{592B0536-697F-46C3-B2CA-52B5127FF1DD}" type="pres">
      <dgm:prSet presAssocID="{32A1BE44-CC51-44C0-851B-3AEEA004C28B}" presName="horz1" presStyleCnt="0"/>
      <dgm:spPr/>
    </dgm:pt>
    <dgm:pt modelId="{3160F8A6-6B87-41C5-A8D9-2BC40F6B9050}" type="pres">
      <dgm:prSet presAssocID="{32A1BE44-CC51-44C0-851B-3AEEA004C28B}" presName="tx1" presStyleLbl="revTx" presStyleIdx="2" presStyleCnt="5"/>
      <dgm:spPr/>
    </dgm:pt>
    <dgm:pt modelId="{9F9D2902-CF23-4776-BE25-BA794F00D3B6}" type="pres">
      <dgm:prSet presAssocID="{32A1BE44-CC51-44C0-851B-3AEEA004C28B}" presName="vert1" presStyleCnt="0"/>
      <dgm:spPr/>
    </dgm:pt>
    <dgm:pt modelId="{1F606DEF-6D8C-49CE-97F8-B9DF68E2B4DA}" type="pres">
      <dgm:prSet presAssocID="{D32945CE-6EF6-4D09-97DF-87A45B9FF50A}" presName="thickLine" presStyleLbl="alignNode1" presStyleIdx="3" presStyleCnt="5"/>
      <dgm:spPr/>
    </dgm:pt>
    <dgm:pt modelId="{A2F14AAA-0BC3-4A03-9948-BA7080599860}" type="pres">
      <dgm:prSet presAssocID="{D32945CE-6EF6-4D09-97DF-87A45B9FF50A}" presName="horz1" presStyleCnt="0"/>
      <dgm:spPr/>
    </dgm:pt>
    <dgm:pt modelId="{2F98481D-EE13-4A51-B9CE-2D56DD835E5E}" type="pres">
      <dgm:prSet presAssocID="{D32945CE-6EF6-4D09-97DF-87A45B9FF50A}" presName="tx1" presStyleLbl="revTx" presStyleIdx="3" presStyleCnt="5"/>
      <dgm:spPr/>
    </dgm:pt>
    <dgm:pt modelId="{315A5FD2-89F9-48F2-8A63-DEBF2F944E5F}" type="pres">
      <dgm:prSet presAssocID="{D32945CE-6EF6-4D09-97DF-87A45B9FF50A}" presName="vert1" presStyleCnt="0"/>
      <dgm:spPr/>
    </dgm:pt>
    <dgm:pt modelId="{34659D4E-4D41-4473-8146-7F495FDDD590}" type="pres">
      <dgm:prSet presAssocID="{5C7637DD-FBBF-4DBA-B83C-62B2C500F911}" presName="thickLine" presStyleLbl="alignNode1" presStyleIdx="4" presStyleCnt="5"/>
      <dgm:spPr/>
    </dgm:pt>
    <dgm:pt modelId="{9B04939B-B0BF-4550-821A-15FB27A6A3B9}" type="pres">
      <dgm:prSet presAssocID="{5C7637DD-FBBF-4DBA-B83C-62B2C500F911}" presName="horz1" presStyleCnt="0"/>
      <dgm:spPr/>
    </dgm:pt>
    <dgm:pt modelId="{0EB76A6B-145F-4D4E-971A-0A6BDFAB249E}" type="pres">
      <dgm:prSet presAssocID="{5C7637DD-FBBF-4DBA-B83C-62B2C500F911}" presName="tx1" presStyleLbl="revTx" presStyleIdx="4" presStyleCnt="5"/>
      <dgm:spPr/>
    </dgm:pt>
    <dgm:pt modelId="{C1240F50-B1C2-4FE7-9615-08F00CE6ED19}" type="pres">
      <dgm:prSet presAssocID="{5C7637DD-FBBF-4DBA-B83C-62B2C500F911}" presName="vert1" presStyleCnt="0"/>
      <dgm:spPr/>
    </dgm:pt>
  </dgm:ptLst>
  <dgm:cxnLst>
    <dgm:cxn modelId="{7E2C8C2F-03B3-438C-875F-EDE04D536AAC}" type="presOf" srcId="{B5EAD0D0-112B-4FCD-AC54-6647F7256527}" destId="{B9C97715-2833-4022-9311-8268FAF33536}" srcOrd="0" destOrd="0" presId="urn:microsoft.com/office/officeart/2008/layout/LinedList"/>
    <dgm:cxn modelId="{AC1EE362-5DC2-43B3-A6A4-DD5B3FADC380}" type="presOf" srcId="{D32945CE-6EF6-4D09-97DF-87A45B9FF50A}" destId="{2F98481D-EE13-4A51-B9CE-2D56DD835E5E}" srcOrd="0" destOrd="0" presId="urn:microsoft.com/office/officeart/2008/layout/LinedList"/>
    <dgm:cxn modelId="{B8783F46-2074-46AE-A2D1-7F74BC642494}" srcId="{E9D135DD-18D2-4382-AD79-7BB88BC82860}" destId="{B5EAD0D0-112B-4FCD-AC54-6647F7256527}" srcOrd="0" destOrd="0" parTransId="{DA740932-B623-4A38-8AE1-8C885EC83D57}" sibTransId="{FE1CB08E-27EC-419A-BD15-F43D56A66820}"/>
    <dgm:cxn modelId="{939FAD67-13D7-44D8-809A-5CD67C2D92B1}" type="presOf" srcId="{E9D135DD-18D2-4382-AD79-7BB88BC82860}" destId="{93E6365A-1A3E-4A6A-838F-1783684DE9A3}" srcOrd="0" destOrd="0" presId="urn:microsoft.com/office/officeart/2008/layout/LinedList"/>
    <dgm:cxn modelId="{C408F668-A9D4-4F1D-A09C-452A71F411EE}" type="presOf" srcId="{5C7637DD-FBBF-4DBA-B83C-62B2C500F911}" destId="{0EB76A6B-145F-4D4E-971A-0A6BDFAB249E}" srcOrd="0" destOrd="0" presId="urn:microsoft.com/office/officeart/2008/layout/LinedList"/>
    <dgm:cxn modelId="{0F79879D-FEF1-480B-B4F1-31D7925123B7}" srcId="{E9D135DD-18D2-4382-AD79-7BB88BC82860}" destId="{D32945CE-6EF6-4D09-97DF-87A45B9FF50A}" srcOrd="3" destOrd="0" parTransId="{8F799346-14CF-4CD1-AEC0-DA441B39EA24}" sibTransId="{FBD8C70F-87CD-40CB-B307-018F8A955373}"/>
    <dgm:cxn modelId="{9E9327C0-6797-49CD-8E39-744AC76D6D4C}" type="presOf" srcId="{32A1BE44-CC51-44C0-851B-3AEEA004C28B}" destId="{3160F8A6-6B87-41C5-A8D9-2BC40F6B9050}" srcOrd="0" destOrd="0" presId="urn:microsoft.com/office/officeart/2008/layout/LinedList"/>
    <dgm:cxn modelId="{D1CD5BCD-9700-46B5-B3F0-F5F96E501507}" srcId="{E9D135DD-18D2-4382-AD79-7BB88BC82860}" destId="{32A1BE44-CC51-44C0-851B-3AEEA004C28B}" srcOrd="2" destOrd="0" parTransId="{ADAC416C-BA2D-4989-A579-D10E0063EF5A}" sibTransId="{7C90F806-DF05-488B-9E59-2E01E281B367}"/>
    <dgm:cxn modelId="{AF1BDFD7-B3E6-4532-B19F-D5C734AE36CF}" srcId="{E9D135DD-18D2-4382-AD79-7BB88BC82860}" destId="{FC178613-0449-44CD-86F7-CD93B37CA4FB}" srcOrd="1" destOrd="0" parTransId="{C58DF398-9A6F-4E8F-914C-EB218445DEC8}" sibTransId="{69470F3A-DC47-4655-BE12-10558DA0D6DA}"/>
    <dgm:cxn modelId="{0CED96D9-98B8-4294-9947-7378BF9C9403}" srcId="{E9D135DD-18D2-4382-AD79-7BB88BC82860}" destId="{5C7637DD-FBBF-4DBA-B83C-62B2C500F911}" srcOrd="4" destOrd="0" parTransId="{15C44854-6F8D-4665-A4C6-D91FED65DD70}" sibTransId="{553EDE81-9D65-4826-A612-1CD7E7454420}"/>
    <dgm:cxn modelId="{E75366E4-C5C8-4D5A-B89E-B5D98C3B8B59}" type="presOf" srcId="{FC178613-0449-44CD-86F7-CD93B37CA4FB}" destId="{E197B1FE-226A-4A07-A847-3838F4812483}" srcOrd="0" destOrd="0" presId="urn:microsoft.com/office/officeart/2008/layout/LinedList"/>
    <dgm:cxn modelId="{BDA62CA4-A717-46A5-9464-6171585A4F2F}" type="presParOf" srcId="{93E6365A-1A3E-4A6A-838F-1783684DE9A3}" destId="{10867181-C9C9-4ACB-8930-5F6E1791B7C4}" srcOrd="0" destOrd="0" presId="urn:microsoft.com/office/officeart/2008/layout/LinedList"/>
    <dgm:cxn modelId="{3DA7C25F-BF0F-4A99-B474-7FCEBB7E092C}" type="presParOf" srcId="{93E6365A-1A3E-4A6A-838F-1783684DE9A3}" destId="{979755C7-5A7F-4A61-92B1-8633EAC34714}" srcOrd="1" destOrd="0" presId="urn:microsoft.com/office/officeart/2008/layout/LinedList"/>
    <dgm:cxn modelId="{4C113BA8-2057-42C3-8D56-D3777A5E9C87}" type="presParOf" srcId="{979755C7-5A7F-4A61-92B1-8633EAC34714}" destId="{B9C97715-2833-4022-9311-8268FAF33536}" srcOrd="0" destOrd="0" presId="urn:microsoft.com/office/officeart/2008/layout/LinedList"/>
    <dgm:cxn modelId="{20B71499-C3C1-42FD-8FAB-9CF634FC06AF}" type="presParOf" srcId="{979755C7-5A7F-4A61-92B1-8633EAC34714}" destId="{FA6A52B0-5137-4606-9841-9CA5A89003F0}" srcOrd="1" destOrd="0" presId="urn:microsoft.com/office/officeart/2008/layout/LinedList"/>
    <dgm:cxn modelId="{6C041286-5913-499D-9ED2-84721BA32EEF}" type="presParOf" srcId="{93E6365A-1A3E-4A6A-838F-1783684DE9A3}" destId="{4267E2F5-AF81-43FE-A778-27240C8D442B}" srcOrd="2" destOrd="0" presId="urn:microsoft.com/office/officeart/2008/layout/LinedList"/>
    <dgm:cxn modelId="{FD1DC995-3882-4034-8565-6485179DEF72}" type="presParOf" srcId="{93E6365A-1A3E-4A6A-838F-1783684DE9A3}" destId="{B5619955-0F46-47AF-A812-7310DF60DFCC}" srcOrd="3" destOrd="0" presId="urn:microsoft.com/office/officeart/2008/layout/LinedList"/>
    <dgm:cxn modelId="{2A0A3636-D38E-467E-AE65-8402940250C7}" type="presParOf" srcId="{B5619955-0F46-47AF-A812-7310DF60DFCC}" destId="{E197B1FE-226A-4A07-A847-3838F4812483}" srcOrd="0" destOrd="0" presId="urn:microsoft.com/office/officeart/2008/layout/LinedList"/>
    <dgm:cxn modelId="{12B0804A-BC30-40C1-BF4D-D159A37E5942}" type="presParOf" srcId="{B5619955-0F46-47AF-A812-7310DF60DFCC}" destId="{5D2A178B-6BEC-4CD2-9948-B99A3DC4ADEB}" srcOrd="1" destOrd="0" presId="urn:microsoft.com/office/officeart/2008/layout/LinedList"/>
    <dgm:cxn modelId="{3D6715F7-0817-43C4-A5A6-96B1C76FEF35}" type="presParOf" srcId="{93E6365A-1A3E-4A6A-838F-1783684DE9A3}" destId="{15467756-7F56-4619-8BE3-386B48B9762B}" srcOrd="4" destOrd="0" presId="urn:microsoft.com/office/officeart/2008/layout/LinedList"/>
    <dgm:cxn modelId="{9ED41D37-5D05-4E08-959E-187766593AE0}" type="presParOf" srcId="{93E6365A-1A3E-4A6A-838F-1783684DE9A3}" destId="{592B0536-697F-46C3-B2CA-52B5127FF1DD}" srcOrd="5" destOrd="0" presId="urn:microsoft.com/office/officeart/2008/layout/LinedList"/>
    <dgm:cxn modelId="{4E899AF2-1116-44AC-BFD7-CB1CE83705D6}" type="presParOf" srcId="{592B0536-697F-46C3-B2CA-52B5127FF1DD}" destId="{3160F8A6-6B87-41C5-A8D9-2BC40F6B9050}" srcOrd="0" destOrd="0" presId="urn:microsoft.com/office/officeart/2008/layout/LinedList"/>
    <dgm:cxn modelId="{739C31D2-4025-47FD-BE99-0014ADAF0216}" type="presParOf" srcId="{592B0536-697F-46C3-B2CA-52B5127FF1DD}" destId="{9F9D2902-CF23-4776-BE25-BA794F00D3B6}" srcOrd="1" destOrd="0" presId="urn:microsoft.com/office/officeart/2008/layout/LinedList"/>
    <dgm:cxn modelId="{DE33707F-D455-493B-BAE9-5267D0529603}" type="presParOf" srcId="{93E6365A-1A3E-4A6A-838F-1783684DE9A3}" destId="{1F606DEF-6D8C-49CE-97F8-B9DF68E2B4DA}" srcOrd="6" destOrd="0" presId="urn:microsoft.com/office/officeart/2008/layout/LinedList"/>
    <dgm:cxn modelId="{90CE7597-4EB8-45AF-ACEC-DCEDFC62BEEB}" type="presParOf" srcId="{93E6365A-1A3E-4A6A-838F-1783684DE9A3}" destId="{A2F14AAA-0BC3-4A03-9948-BA7080599860}" srcOrd="7" destOrd="0" presId="urn:microsoft.com/office/officeart/2008/layout/LinedList"/>
    <dgm:cxn modelId="{4B8C48D1-995A-4A43-84D9-3C5704D835C1}" type="presParOf" srcId="{A2F14AAA-0BC3-4A03-9948-BA7080599860}" destId="{2F98481D-EE13-4A51-B9CE-2D56DD835E5E}" srcOrd="0" destOrd="0" presId="urn:microsoft.com/office/officeart/2008/layout/LinedList"/>
    <dgm:cxn modelId="{4FEC8E9A-BA5F-41BC-B98C-CC7321821E93}" type="presParOf" srcId="{A2F14AAA-0BC3-4A03-9948-BA7080599860}" destId="{315A5FD2-89F9-48F2-8A63-DEBF2F944E5F}" srcOrd="1" destOrd="0" presId="urn:microsoft.com/office/officeart/2008/layout/LinedList"/>
    <dgm:cxn modelId="{A71764FC-394E-4183-8A30-1E85F1E2F6B8}" type="presParOf" srcId="{93E6365A-1A3E-4A6A-838F-1783684DE9A3}" destId="{34659D4E-4D41-4473-8146-7F495FDDD590}" srcOrd="8" destOrd="0" presId="urn:microsoft.com/office/officeart/2008/layout/LinedList"/>
    <dgm:cxn modelId="{89F4F6B5-6E9F-4912-8BF8-AC2D9EDDAEAC}" type="presParOf" srcId="{93E6365A-1A3E-4A6A-838F-1783684DE9A3}" destId="{9B04939B-B0BF-4550-821A-15FB27A6A3B9}" srcOrd="9" destOrd="0" presId="urn:microsoft.com/office/officeart/2008/layout/LinedList"/>
    <dgm:cxn modelId="{15E8DA6C-445C-48C2-88CF-EFE4F344F6DF}" type="presParOf" srcId="{9B04939B-B0BF-4550-821A-15FB27A6A3B9}" destId="{0EB76A6B-145F-4D4E-971A-0A6BDFAB249E}" srcOrd="0" destOrd="0" presId="urn:microsoft.com/office/officeart/2008/layout/LinedList"/>
    <dgm:cxn modelId="{2E9A47DA-233F-4EDC-8586-1ED77EA9A66B}" type="presParOf" srcId="{9B04939B-B0BF-4550-821A-15FB27A6A3B9}" destId="{C1240F50-B1C2-4FE7-9615-08F00CE6ED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67181-C9C9-4ACB-8930-5F6E1791B7C4}">
      <dsp:nvSpPr>
        <dsp:cNvPr id="0" name=""/>
        <dsp:cNvSpPr/>
      </dsp:nvSpPr>
      <dsp:spPr>
        <a:xfrm>
          <a:off x="0" y="595"/>
          <a:ext cx="109728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9C97715-2833-4022-9311-8268FAF33536}">
      <dsp:nvSpPr>
        <dsp:cNvPr id="0" name=""/>
        <dsp:cNvSpPr/>
      </dsp:nvSpPr>
      <dsp:spPr>
        <a:xfrm>
          <a:off x="0" y="595"/>
          <a:ext cx="109728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dirty="0"/>
            <a:t>Full care funding </a:t>
          </a:r>
          <a:r>
            <a:rPr lang="en-GB" sz="2700" kern="1200" dirty="0"/>
            <a:t>is available only to people with assets of less than £14,250 </a:t>
          </a:r>
          <a:endParaRPr lang="en-US" sz="2700" kern="1200" dirty="0"/>
        </a:p>
      </dsp:txBody>
      <dsp:txXfrm>
        <a:off x="0" y="595"/>
        <a:ext cx="10972800" cy="975121"/>
      </dsp:txXfrm>
    </dsp:sp>
    <dsp:sp modelId="{4267E2F5-AF81-43FE-A778-27240C8D442B}">
      <dsp:nvSpPr>
        <dsp:cNvPr id="0" name=""/>
        <dsp:cNvSpPr/>
      </dsp:nvSpPr>
      <dsp:spPr>
        <a:xfrm>
          <a:off x="0" y="975716"/>
          <a:ext cx="109728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197B1FE-226A-4A07-A847-3838F4812483}">
      <dsp:nvSpPr>
        <dsp:cNvPr id="0" name=""/>
        <dsp:cNvSpPr/>
      </dsp:nvSpPr>
      <dsp:spPr>
        <a:xfrm>
          <a:off x="0" y="975716"/>
          <a:ext cx="109728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dirty="0"/>
            <a:t>Part-funding</a:t>
          </a:r>
          <a:r>
            <a:rPr lang="en-GB" sz="2700" kern="1200" dirty="0"/>
            <a:t> is available to those with assets above this but less than £23,250</a:t>
          </a:r>
          <a:endParaRPr lang="en-US" sz="2700" kern="1200" dirty="0"/>
        </a:p>
      </dsp:txBody>
      <dsp:txXfrm>
        <a:off x="0" y="975716"/>
        <a:ext cx="10972800" cy="975121"/>
      </dsp:txXfrm>
    </dsp:sp>
    <dsp:sp modelId="{15467756-7F56-4619-8BE3-386B48B9762B}">
      <dsp:nvSpPr>
        <dsp:cNvPr id="0" name=""/>
        <dsp:cNvSpPr/>
      </dsp:nvSpPr>
      <dsp:spPr>
        <a:xfrm>
          <a:off x="0" y="1950837"/>
          <a:ext cx="109728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160F8A6-6B87-41C5-A8D9-2BC40F6B9050}">
      <dsp:nvSpPr>
        <dsp:cNvPr id="0" name=""/>
        <dsp:cNvSpPr/>
      </dsp:nvSpPr>
      <dsp:spPr>
        <a:xfrm>
          <a:off x="0" y="1950837"/>
          <a:ext cx="109728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dirty="0"/>
            <a:t>For nursing and residential care, </a:t>
          </a:r>
          <a:r>
            <a:rPr lang="en-GB" sz="2700" kern="1200" dirty="0"/>
            <a:t>‘assets’ are considered in the value of their home but not for homecare</a:t>
          </a:r>
          <a:endParaRPr lang="en-US" sz="2700" kern="1200" dirty="0"/>
        </a:p>
      </dsp:txBody>
      <dsp:txXfrm>
        <a:off x="0" y="1950837"/>
        <a:ext cx="10972800" cy="975121"/>
      </dsp:txXfrm>
    </dsp:sp>
    <dsp:sp modelId="{1F606DEF-6D8C-49CE-97F8-B9DF68E2B4DA}">
      <dsp:nvSpPr>
        <dsp:cNvPr id="0" name=""/>
        <dsp:cNvSpPr/>
      </dsp:nvSpPr>
      <dsp:spPr>
        <a:xfrm>
          <a:off x="0" y="2925958"/>
          <a:ext cx="109728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F98481D-EE13-4A51-B9CE-2D56DD835E5E}">
      <dsp:nvSpPr>
        <dsp:cNvPr id="0" name=""/>
        <dsp:cNvSpPr/>
      </dsp:nvSpPr>
      <dsp:spPr>
        <a:xfrm>
          <a:off x="0" y="2925958"/>
          <a:ext cx="109728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dirty="0"/>
            <a:t>The Commission on Funding of Care and Support </a:t>
          </a:r>
          <a:r>
            <a:rPr lang="en-GB" sz="2700" kern="1200" dirty="0"/>
            <a:t>estimated that 1 in 10 people faced lifetime care costs of £100,000</a:t>
          </a:r>
          <a:endParaRPr lang="en-US" sz="2700" kern="1200" dirty="0"/>
        </a:p>
      </dsp:txBody>
      <dsp:txXfrm>
        <a:off x="0" y="2925958"/>
        <a:ext cx="10972800" cy="975121"/>
      </dsp:txXfrm>
    </dsp:sp>
    <dsp:sp modelId="{34659D4E-4D41-4473-8146-7F495FDDD590}">
      <dsp:nvSpPr>
        <dsp:cNvPr id="0" name=""/>
        <dsp:cNvSpPr/>
      </dsp:nvSpPr>
      <dsp:spPr>
        <a:xfrm>
          <a:off x="0" y="3901079"/>
          <a:ext cx="109728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EB76A6B-145F-4D4E-971A-0A6BDFAB249E}">
      <dsp:nvSpPr>
        <dsp:cNvPr id="0" name=""/>
        <dsp:cNvSpPr/>
      </dsp:nvSpPr>
      <dsp:spPr>
        <a:xfrm>
          <a:off x="0" y="3901079"/>
          <a:ext cx="109728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dirty="0"/>
            <a:t>In Scotland free personal and nursing care </a:t>
          </a:r>
          <a:r>
            <a:rPr lang="en-GB" sz="2700" kern="1200" dirty="0"/>
            <a:t>has been available since 2002</a:t>
          </a:r>
          <a:endParaRPr lang="en-US" sz="2700" kern="1200" dirty="0"/>
        </a:p>
      </dsp:txBody>
      <dsp:txXfrm>
        <a:off x="0" y="3901079"/>
        <a:ext cx="10972800" cy="9751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4A3D-5B51-4AFB-8B78-1CC227BDA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0FAD24-3018-4122-96B2-D32478811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BF217E-CD0A-4C0B-A2C2-2789B0295033}"/>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5" name="Footer Placeholder 4">
            <a:extLst>
              <a:ext uri="{FF2B5EF4-FFF2-40B4-BE49-F238E27FC236}">
                <a16:creationId xmlns:a16="http://schemas.microsoft.com/office/drawing/2014/main" id="{AD4586B9-ED98-4E50-93A9-A5D98DB8A4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D27C4-3214-42DB-9DE3-CD184914DB46}"/>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19576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6B4B-87AF-4CE4-B6FE-5C3A1C2550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89DE3F-F4D5-413E-B599-9B1797663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22153B-C18A-4F2A-B450-1A6559001519}"/>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5" name="Footer Placeholder 4">
            <a:extLst>
              <a:ext uri="{FF2B5EF4-FFF2-40B4-BE49-F238E27FC236}">
                <a16:creationId xmlns:a16="http://schemas.microsoft.com/office/drawing/2014/main" id="{2CEE640D-B846-4AB8-9CE4-87A1EEFF4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57FB3D-817B-4599-B10F-5FA3A2007A57}"/>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64451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D41A9-5373-459D-B1E3-8B70237FD6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EA4F04-47D8-4FA0-86BB-4A2BB7631C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038E66-1037-4967-A4AD-6B4EEDA1637A}"/>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5" name="Footer Placeholder 4">
            <a:extLst>
              <a:ext uri="{FF2B5EF4-FFF2-40B4-BE49-F238E27FC236}">
                <a16:creationId xmlns:a16="http://schemas.microsoft.com/office/drawing/2014/main" id="{E3680D88-17F4-4720-8E34-BF36319B5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792E17-4350-4F60-8993-60ABADFC58B2}"/>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297151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4400" y="1371600"/>
            <a:ext cx="10464795" cy="1927226"/>
          </a:xfrm>
        </p:spPr>
        <p:txBody>
          <a:bodyPr anchor="b"/>
          <a:lstStyle>
            <a:lvl1pPr>
              <a:defRPr sz="5400" cap="all"/>
            </a:lvl1pPr>
          </a:lstStyle>
          <a:p>
            <a:pPr lvl="0"/>
            <a:r>
              <a:rPr lang="en-US"/>
              <a:t>Click to edit Master title style</a:t>
            </a:r>
          </a:p>
        </p:txBody>
      </p:sp>
      <p:sp>
        <p:nvSpPr>
          <p:cNvPr id="3" name="Subtitle 2"/>
          <p:cNvSpPr txBox="1">
            <a:spLocks noGrp="1"/>
          </p:cNvSpPr>
          <p:nvPr>
            <p:ph type="subTitle" idx="1"/>
          </p:nvPr>
        </p:nvSpPr>
        <p:spPr>
          <a:xfrm>
            <a:off x="914400" y="3505197"/>
            <a:ext cx="8534400" cy="1752603"/>
          </a:xfrm>
        </p:spPr>
        <p:txBody>
          <a:bodyPr/>
          <a:lstStyle>
            <a:lvl1pPr marL="0" indent="0">
              <a:buNone/>
              <a:defRPr>
                <a:solidFill>
                  <a:srgbClr val="57576E"/>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8913F94E-1478-43F2-95AA-2206DC834196}" type="datetime1">
              <a:rPr lang="en-GB"/>
              <a:pPr lvl="0"/>
              <a:t>19/09/2019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19E4139-36B8-4EA2-A44D-C884A9C1EBF0}" type="slidenum">
              <a:t>‹#›</a:t>
            </a:fld>
            <a:endParaRPr lang="en-GB"/>
          </a:p>
        </p:txBody>
      </p:sp>
      <p:cxnSp>
        <p:nvCxnSpPr>
          <p:cNvPr id="7" name="Straight Connector 7"/>
          <p:cNvCxnSpPr/>
          <p:nvPr/>
        </p:nvCxnSpPr>
        <p:spPr>
          <a:xfrm>
            <a:off x="914400" y="3398524"/>
            <a:ext cx="10464795" cy="1581"/>
          </a:xfrm>
          <a:prstGeom prst="straightConnector1">
            <a:avLst/>
          </a:prstGeom>
          <a:noFill/>
          <a:ln w="19046">
            <a:solidFill>
              <a:srgbClr val="D2533C"/>
            </a:solidFill>
            <a:prstDash val="solid"/>
            <a:miter/>
          </a:ln>
        </p:spPr>
      </p:cxnSp>
    </p:spTree>
    <p:extLst>
      <p:ext uri="{BB962C8B-B14F-4D97-AF65-F5344CB8AC3E}">
        <p14:creationId xmlns:p14="http://schemas.microsoft.com/office/powerpoint/2010/main" val="32078184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9935DB8-B749-4637-9309-DDF1B87C7E67}" type="datetime1">
              <a:rPr lang="en-GB"/>
              <a:pPr lvl="0"/>
              <a:t>19/09/2019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106EBB3-9547-479C-B042-DAC9F6F24E69}" type="slidenum">
              <a:t>‹#›</a:t>
            </a:fld>
            <a:endParaRPr lang="en-GB"/>
          </a:p>
        </p:txBody>
      </p:sp>
    </p:spTree>
    <p:extLst>
      <p:ext uri="{BB962C8B-B14F-4D97-AF65-F5344CB8AC3E}">
        <p14:creationId xmlns:p14="http://schemas.microsoft.com/office/powerpoint/2010/main" val="6485007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D2533C"/>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963081" y="2362196"/>
            <a:ext cx="10363200" cy="2200274"/>
          </a:xfrm>
        </p:spPr>
        <p:txBody>
          <a:bodyPr anchor="b"/>
          <a:lstStyle>
            <a:lvl1pPr>
              <a:defRPr sz="4800" cap="all">
                <a:solidFill>
                  <a:srgbClr val="F3F2DC"/>
                </a:solidFill>
              </a:defRPr>
            </a:lvl1pPr>
          </a:lstStyle>
          <a:p>
            <a:pPr lvl="0"/>
            <a:r>
              <a:rPr lang="en-US"/>
              <a:t>Click to edit Master title style</a:t>
            </a:r>
          </a:p>
        </p:txBody>
      </p:sp>
      <p:sp>
        <p:nvSpPr>
          <p:cNvPr id="3" name="Text Placeholder 2"/>
          <p:cNvSpPr txBox="1">
            <a:spLocks noGrp="1"/>
          </p:cNvSpPr>
          <p:nvPr>
            <p:ph type="body" idx="1"/>
          </p:nvPr>
        </p:nvSpPr>
        <p:spPr>
          <a:xfrm>
            <a:off x="963081" y="4626864"/>
            <a:ext cx="10363200" cy="1500182"/>
          </a:xfrm>
        </p:spPr>
        <p:txBody>
          <a:bodyPr/>
          <a:lstStyle>
            <a:lvl1pPr marL="0" indent="0">
              <a:buNone/>
              <a:defRPr>
                <a:solidFill>
                  <a:srgbClr val="F3F2DC"/>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9C28F7FC-9275-4D2C-AE2D-8B81089082A2}" type="datetime1">
              <a:rPr lang="en-GB"/>
              <a:pPr lvl="0"/>
              <a:t>19/09/2019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7D8647E-25E6-4120-99BC-78E213701787}" type="slidenum">
              <a:t>‹#›</a:t>
            </a:fld>
            <a:endParaRPr lang="en-GB"/>
          </a:p>
        </p:txBody>
      </p:sp>
      <p:cxnSp>
        <p:nvCxnSpPr>
          <p:cNvPr id="7" name="Straight Connector 6"/>
          <p:cNvCxnSpPr/>
          <p:nvPr/>
        </p:nvCxnSpPr>
        <p:spPr>
          <a:xfrm>
            <a:off x="975360" y="4599433"/>
            <a:ext cx="10464795" cy="1591"/>
          </a:xfrm>
          <a:prstGeom prst="straightConnector1">
            <a:avLst/>
          </a:prstGeom>
          <a:noFill/>
          <a:ln w="19046">
            <a:solidFill>
              <a:srgbClr val="F3F2DC"/>
            </a:solidFill>
            <a:prstDash val="solid"/>
            <a:miter/>
          </a:ln>
        </p:spPr>
      </p:cxnSp>
    </p:spTree>
    <p:extLst>
      <p:ext uri="{BB962C8B-B14F-4D97-AF65-F5344CB8AC3E}">
        <p14:creationId xmlns:p14="http://schemas.microsoft.com/office/powerpoint/2010/main" val="359048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09601" y="1673353"/>
            <a:ext cx="5384804" cy="4718303"/>
          </a:xfrm>
        </p:spPr>
        <p:txBody>
          <a:bodyPr/>
          <a:lstStyle>
            <a:lvl1pPr>
              <a:spcBef>
                <a:spcPts val="700"/>
              </a:spcBef>
              <a:defRPr sz="2800"/>
            </a:lvl1pPr>
            <a:lvl2pPr>
              <a:spcBef>
                <a:spcPts val="600"/>
              </a:spcBef>
              <a:defRPr sz="2400"/>
            </a:lvl2pPr>
            <a:lvl3pPr>
              <a:spcBef>
                <a:spcPts val="500"/>
              </a:spcBef>
              <a:defRPr sz="2000"/>
            </a:lvl3pPr>
            <a:lvl4pPr>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97595" y="1673353"/>
            <a:ext cx="5384804" cy="4718303"/>
          </a:xfrm>
        </p:spPr>
        <p:txBody>
          <a:bodyPr/>
          <a:lstStyle>
            <a:lvl1pPr>
              <a:spcBef>
                <a:spcPts val="700"/>
              </a:spcBef>
              <a:defRPr sz="2800"/>
            </a:lvl1pPr>
            <a:lvl2pPr>
              <a:spcBef>
                <a:spcPts val="600"/>
              </a:spcBef>
              <a:defRPr sz="2400"/>
            </a:lvl2pPr>
            <a:lvl3pPr>
              <a:spcBef>
                <a:spcPts val="500"/>
              </a:spcBef>
              <a:defRPr sz="2000"/>
            </a:lvl3pPr>
            <a:lvl4pPr>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6FDBEC52-C67B-4187-B686-55E5B381BCAE}" type="datetime1">
              <a:rPr lang="en-GB"/>
              <a:pPr lvl="0"/>
              <a:t>19/09/2019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F5363DE-EDD7-4E11-88AB-D2C11A3346F2}" type="slidenum">
              <a:t>‹#›</a:t>
            </a:fld>
            <a:endParaRPr lang="en-GB"/>
          </a:p>
        </p:txBody>
      </p:sp>
    </p:spTree>
    <p:extLst>
      <p:ext uri="{BB962C8B-B14F-4D97-AF65-F5344CB8AC3E}">
        <p14:creationId xmlns:p14="http://schemas.microsoft.com/office/powerpoint/2010/main" val="254254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09600" y="1676397"/>
            <a:ext cx="5242560" cy="639759"/>
          </a:xfrm>
        </p:spPr>
        <p:txBody>
          <a:bodyPr anchor="ctr" anchorCtr="1"/>
          <a:lstStyle>
            <a:lvl1pPr marL="0" indent="0" algn="ctr">
              <a:spcBef>
                <a:spcPts val="500"/>
              </a:spcBef>
              <a:buNone/>
              <a:defRPr sz="2000">
                <a:solidFill>
                  <a:srgbClr val="D2533C"/>
                </a:solidFill>
              </a:defRPr>
            </a:lvl1pPr>
          </a:lstStyle>
          <a:p>
            <a:pPr lvl="0"/>
            <a:r>
              <a:rPr lang="en-US"/>
              <a:t>Click to edit Master text styles</a:t>
            </a:r>
          </a:p>
        </p:txBody>
      </p:sp>
      <p:sp>
        <p:nvSpPr>
          <p:cNvPr id="4" name="Content Placeholder 3"/>
          <p:cNvSpPr txBox="1">
            <a:spLocks noGrp="1"/>
          </p:cNvSpPr>
          <p:nvPr>
            <p:ph idx="2"/>
          </p:nvPr>
        </p:nvSpPr>
        <p:spPr>
          <a:xfrm>
            <a:off x="609600" y="2438403"/>
            <a:ext cx="5242560" cy="3951286"/>
          </a:xfrm>
        </p:spPr>
        <p:txBody>
          <a:bodyPr/>
          <a:lstStyle>
            <a:lvl1pPr>
              <a:defRPr/>
            </a:lvl1pPr>
            <a:lvl2pPr>
              <a:defRPr/>
            </a:lvl2pPr>
            <a:lvl3pPr>
              <a:defRPr/>
            </a:lvl3pPr>
            <a:lvl4pPr>
              <a:defRPr/>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339840" y="1676397"/>
            <a:ext cx="5242560" cy="639759"/>
          </a:xfrm>
        </p:spPr>
        <p:txBody>
          <a:bodyPr anchor="ctr" anchorCtr="1"/>
          <a:lstStyle>
            <a:lvl1pPr marL="0" indent="0" algn="ctr">
              <a:spcBef>
                <a:spcPts val="500"/>
              </a:spcBef>
              <a:buNone/>
              <a:defRPr sz="2000">
                <a:solidFill>
                  <a:srgbClr val="D2533C"/>
                </a:solidFill>
              </a:defRPr>
            </a:lvl1pPr>
          </a:lstStyle>
          <a:p>
            <a:pPr lvl="0"/>
            <a:r>
              <a:rPr lang="en-US"/>
              <a:t>Click to edit Master text styles</a:t>
            </a:r>
          </a:p>
        </p:txBody>
      </p:sp>
      <p:sp>
        <p:nvSpPr>
          <p:cNvPr id="6" name="Content Placeholder 5"/>
          <p:cNvSpPr txBox="1">
            <a:spLocks noGrp="1"/>
          </p:cNvSpPr>
          <p:nvPr>
            <p:ph idx="4"/>
          </p:nvPr>
        </p:nvSpPr>
        <p:spPr>
          <a:xfrm>
            <a:off x="6339840" y="2438403"/>
            <a:ext cx="5242560" cy="3951286"/>
          </a:xfrm>
        </p:spPr>
        <p:txBody>
          <a:bodyPr/>
          <a:lstStyle>
            <a:lvl1pPr>
              <a:defRPr/>
            </a:lvl1pPr>
            <a:lvl2pPr>
              <a:defRPr/>
            </a:lvl2pPr>
            <a:lvl3pPr>
              <a:defRPr/>
            </a:lvl3pPr>
            <a:lvl4pPr>
              <a:defRPr/>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B91C2770-FB0B-4AB5-AEF4-83FA09766F4D}" type="datetime1">
              <a:rPr lang="en-GB"/>
              <a:pPr lvl="0"/>
              <a:t>19/09/2019</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FCFF56F1-8E5F-4AE0-BE30-10610DA34FE4}" type="slidenum">
              <a:t>‹#›</a:t>
            </a:fld>
            <a:endParaRPr lang="en-GB"/>
          </a:p>
        </p:txBody>
      </p:sp>
      <p:cxnSp>
        <p:nvCxnSpPr>
          <p:cNvPr id="10" name="Straight Connector 10"/>
          <p:cNvCxnSpPr/>
          <p:nvPr/>
        </p:nvCxnSpPr>
        <p:spPr>
          <a:xfrm rot="5400013">
            <a:off x="3741944" y="4045696"/>
            <a:ext cx="4709160" cy="1049"/>
          </a:xfrm>
          <a:prstGeom prst="straightConnector1">
            <a:avLst/>
          </a:prstGeom>
          <a:noFill/>
          <a:ln w="19046">
            <a:solidFill>
              <a:srgbClr val="D2533C"/>
            </a:solidFill>
            <a:prstDash val="solid"/>
            <a:miter/>
          </a:ln>
        </p:spPr>
      </p:cxnSp>
    </p:spTree>
    <p:extLst>
      <p:ext uri="{BB962C8B-B14F-4D97-AF65-F5344CB8AC3E}">
        <p14:creationId xmlns:p14="http://schemas.microsoft.com/office/powerpoint/2010/main" val="17050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5B326F18-64E8-4810-857E-E4EB2918F4D7}" type="datetime1">
              <a:rPr lang="en-GB"/>
              <a:pPr lvl="0"/>
              <a:t>19/09/2019</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4CB51A74-8873-4AF5-9155-53D087FF6821}" type="slidenum">
              <a:t>‹#›</a:t>
            </a:fld>
            <a:endParaRPr lang="en-GB"/>
          </a:p>
        </p:txBody>
      </p:sp>
    </p:spTree>
    <p:extLst>
      <p:ext uri="{BB962C8B-B14F-4D97-AF65-F5344CB8AC3E}">
        <p14:creationId xmlns:p14="http://schemas.microsoft.com/office/powerpoint/2010/main" val="38930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F275BAA-FB56-446A-9479-ABD3D67D7EF1}" type="datetime1">
              <a:rPr lang="en-GB"/>
              <a:pPr lvl="0"/>
              <a:t>19/09/2019</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83C4FD92-2D9A-42E1-988E-0B1A3E563590}" type="slidenum">
              <a:t>‹#›</a:t>
            </a:fld>
            <a:endParaRPr lang="en-GB"/>
          </a:p>
        </p:txBody>
      </p:sp>
    </p:spTree>
    <p:extLst>
      <p:ext uri="{BB962C8B-B14F-4D97-AF65-F5344CB8AC3E}">
        <p14:creationId xmlns:p14="http://schemas.microsoft.com/office/powerpoint/2010/main" val="323169434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792080"/>
            <a:ext cx="2852928" cy="1261872"/>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3962400" y="792080"/>
            <a:ext cx="7620000" cy="5577840"/>
          </a:xfrm>
        </p:spPr>
        <p:txBody>
          <a:bodyPr/>
          <a:lstStyle>
            <a:lvl1pPr>
              <a:spcBef>
                <a:spcPts val="800"/>
              </a:spcBef>
              <a:defRPr sz="3200"/>
            </a:lvl1pPr>
            <a:lvl2pPr>
              <a:spcBef>
                <a:spcPts val="700"/>
              </a:spcBef>
              <a:defRPr sz="2800"/>
            </a:lvl2pPr>
            <a:lvl3pPr>
              <a:spcBef>
                <a:spcPts val="600"/>
              </a:spcBef>
              <a:defRPr sz="2400"/>
            </a:lvl3pPr>
            <a:lvl4pPr>
              <a:spcBef>
                <a:spcPts val="500"/>
              </a:spcBef>
              <a:defRPr sz="2000"/>
            </a:lvl4pPr>
            <a:lvl5pPr>
              <a:spcBef>
                <a:spcPts val="5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09600" y="2130552"/>
            <a:ext cx="2852928" cy="4243611"/>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E748E445-5C47-4440-AED4-4733323CB5B2}" type="datetime1">
              <a:rPr lang="en-GB"/>
              <a:pPr lvl="0"/>
              <a:t>19/09/2019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D6A3020E-2FC0-456D-9069-D43B09F2C6EB}" type="slidenum">
              <a:t>‹#›</a:t>
            </a:fld>
            <a:endParaRPr lang="en-GB"/>
          </a:p>
        </p:txBody>
      </p:sp>
      <p:cxnSp>
        <p:nvCxnSpPr>
          <p:cNvPr id="8" name="Straight Connector 8"/>
          <p:cNvCxnSpPr/>
          <p:nvPr/>
        </p:nvCxnSpPr>
        <p:spPr>
          <a:xfrm rot="5400013">
            <a:off x="912157" y="3579941"/>
            <a:ext cx="5577839" cy="2121"/>
          </a:xfrm>
          <a:prstGeom prst="straightConnector1">
            <a:avLst/>
          </a:prstGeom>
          <a:noFill/>
          <a:ln w="19046">
            <a:solidFill>
              <a:srgbClr val="D2533C"/>
            </a:solidFill>
            <a:prstDash val="solid"/>
            <a:miter/>
          </a:ln>
        </p:spPr>
      </p:cxnSp>
    </p:spTree>
    <p:extLst>
      <p:ext uri="{BB962C8B-B14F-4D97-AF65-F5344CB8AC3E}">
        <p14:creationId xmlns:p14="http://schemas.microsoft.com/office/powerpoint/2010/main" val="1255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21E3-1440-446C-B783-0BFB12413E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9DE427-F040-4331-81BD-8473EB41F6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67A82-A400-4FCE-84A2-07EA18D0FE11}"/>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5" name="Footer Placeholder 4">
            <a:extLst>
              <a:ext uri="{FF2B5EF4-FFF2-40B4-BE49-F238E27FC236}">
                <a16:creationId xmlns:a16="http://schemas.microsoft.com/office/drawing/2014/main" id="{8E49534D-5306-44B1-8E9B-20601F8A5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29BE18-CAB2-4B9F-B298-240DF76934BD}"/>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2771230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792483"/>
            <a:ext cx="2856901" cy="1264916"/>
          </a:xfrm>
        </p:spPr>
        <p:txBody>
          <a:bodyPr anchor="b"/>
          <a:lstStyle>
            <a:lvl1pPr>
              <a:defRPr sz="2400"/>
            </a:lvl1pPr>
          </a:lstStyle>
          <a:p>
            <a:pPr lvl="0"/>
            <a:r>
              <a:rPr lang="en-US"/>
              <a:t>Click to edit Master title style</a:t>
            </a:r>
          </a:p>
        </p:txBody>
      </p:sp>
      <p:sp>
        <p:nvSpPr>
          <p:cNvPr id="3" name="Picture Placeholder 2"/>
          <p:cNvSpPr txBox="1">
            <a:spLocks noGrp="1"/>
          </p:cNvSpPr>
          <p:nvPr>
            <p:ph type="pic" idx="1"/>
          </p:nvPr>
        </p:nvSpPr>
        <p:spPr>
          <a:xfrm>
            <a:off x="3811475" y="838203"/>
            <a:ext cx="7872520" cy="5500454"/>
          </a:xfrm>
          <a:solidFill>
            <a:srgbClr val="F3F2DC"/>
          </a:solidFill>
          <a:ln w="76196">
            <a:solidFill>
              <a:srgbClr val="FFFFFF"/>
            </a:solidFill>
            <a:prstDash val="solid"/>
            <a:miter/>
          </a:ln>
          <a:effectLst>
            <a:outerShdw dist="12701" dir="5400000" algn="tl">
              <a:srgbClr val="000000">
                <a:alpha val="59000"/>
              </a:srgbClr>
            </a:outerShdw>
          </a:effectLst>
        </p:spPr>
        <p:txBody>
          <a:bodyPr/>
          <a:lstStyle>
            <a:lvl1pPr marL="0" indent="0">
              <a:spcBef>
                <a:spcPts val="800"/>
              </a:spcBef>
              <a:buNone/>
              <a:defRPr sz="3200"/>
            </a:lvl1pPr>
          </a:lstStyle>
          <a:p>
            <a:pPr lvl="0"/>
            <a:r>
              <a:rPr lang="en-US"/>
              <a:t>Click icon to add picture</a:t>
            </a:r>
          </a:p>
        </p:txBody>
      </p:sp>
      <p:sp>
        <p:nvSpPr>
          <p:cNvPr id="4" name="Text Placeholder 3"/>
          <p:cNvSpPr txBox="1">
            <a:spLocks noGrp="1"/>
          </p:cNvSpPr>
          <p:nvPr>
            <p:ph type="body" idx="2"/>
          </p:nvPr>
        </p:nvSpPr>
        <p:spPr>
          <a:xfrm>
            <a:off x="609600" y="2133596"/>
            <a:ext cx="2852928" cy="4242816"/>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D758A23-2877-466D-A290-2EAAE5820A01}" type="datetime1">
              <a:rPr lang="en-GB"/>
              <a:pPr lvl="0"/>
              <a:t>19/09/2019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E010FF59-E385-4331-BF2A-A02CACD04F82}" type="slidenum">
              <a:t>‹#›</a:t>
            </a:fld>
            <a:endParaRPr lang="en-GB"/>
          </a:p>
        </p:txBody>
      </p:sp>
    </p:spTree>
    <p:extLst>
      <p:ext uri="{BB962C8B-B14F-4D97-AF65-F5344CB8AC3E}">
        <p14:creationId xmlns:p14="http://schemas.microsoft.com/office/powerpoint/2010/main" val="274405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D085E9B1-0437-45D8-B78A-63FAA4674D97}" type="datetime1">
              <a:rPr lang="en-GB"/>
              <a:pPr lvl="0"/>
              <a:t>19/09/2019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DB83F88-C8AE-4B59-A449-650934D67205}" type="slidenum">
              <a:t>‹#›</a:t>
            </a:fld>
            <a:endParaRPr lang="en-GB"/>
          </a:p>
        </p:txBody>
      </p:sp>
    </p:spTree>
    <p:extLst>
      <p:ext uri="{BB962C8B-B14F-4D97-AF65-F5344CB8AC3E}">
        <p14:creationId xmlns:p14="http://schemas.microsoft.com/office/powerpoint/2010/main" val="1142048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39200" y="609604"/>
            <a:ext cx="2743200" cy="5867403"/>
          </a:xfrm>
        </p:spPr>
        <p:txBody>
          <a:bodyPr vert="eaVert" anchor="b"/>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09600" y="609604"/>
            <a:ext cx="8026395" cy="58674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2AC42678-3A5F-4718-B488-968F5CE2E3F5}" type="datetime1">
              <a:rPr lang="en-GB"/>
              <a:pPr lvl="0"/>
              <a:t>19/09/2019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4C79162-F9A3-4BB3-8053-654A514C172A}" type="slidenum">
              <a:t>‹#›</a:t>
            </a:fld>
            <a:endParaRPr lang="en-GB"/>
          </a:p>
        </p:txBody>
      </p:sp>
    </p:spTree>
    <p:extLst>
      <p:ext uri="{BB962C8B-B14F-4D97-AF65-F5344CB8AC3E}">
        <p14:creationId xmlns:p14="http://schemas.microsoft.com/office/powerpoint/2010/main" val="152798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83A9-BF9D-4D91-B02F-F8A790A2B2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63BBD5-EACF-4AB2-8170-0DADB3B49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ED3FEF-33AB-4684-A7CF-0A7055E9A10C}"/>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5" name="Footer Placeholder 4">
            <a:extLst>
              <a:ext uri="{FF2B5EF4-FFF2-40B4-BE49-F238E27FC236}">
                <a16:creationId xmlns:a16="http://schemas.microsoft.com/office/drawing/2014/main" id="{976A9964-E5C4-4039-A276-15661DB5E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46C46E-3DC1-4CD1-9BD1-F398BA87E3CB}"/>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393887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7C0-6F64-4A81-8B58-67D03DD029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01DEB-6AC6-4CA0-94F3-6E3E7C496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C41916-8B85-4B4E-9E6A-E42D4E9A5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32D448-2BCF-4AE5-BAD8-B7238518B373}"/>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6" name="Footer Placeholder 5">
            <a:extLst>
              <a:ext uri="{FF2B5EF4-FFF2-40B4-BE49-F238E27FC236}">
                <a16:creationId xmlns:a16="http://schemas.microsoft.com/office/drawing/2014/main" id="{022EF7BE-2330-4FEA-B8F5-AF7AA5D2A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96FDAC-A7D7-45DC-B635-8495FCBA45C8}"/>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254128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A8C2-A84A-4B6E-89EC-063770958E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BCE387-F118-4D4F-BD5C-0199BD7E5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AE619-9959-4A3A-A25E-716D6BD3AA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8FD5FE-528C-4AB3-8754-E268D4D0B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C8D1ED-A903-472C-8BDC-D65E01772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628EBD-B663-478E-8664-C15FF69C7E11}"/>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8" name="Footer Placeholder 7">
            <a:extLst>
              <a:ext uri="{FF2B5EF4-FFF2-40B4-BE49-F238E27FC236}">
                <a16:creationId xmlns:a16="http://schemas.microsoft.com/office/drawing/2014/main" id="{CDF9C633-BF30-4CFE-B41A-4BAEB59217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5FC6FD-EBBD-4E75-88A8-34D0164F70AA}"/>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117298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95C6-8135-4971-ACE0-7A69B89233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507ABD-99AB-45FE-A93B-59A9C278DFB7}"/>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4" name="Footer Placeholder 3">
            <a:extLst>
              <a:ext uri="{FF2B5EF4-FFF2-40B4-BE49-F238E27FC236}">
                <a16:creationId xmlns:a16="http://schemas.microsoft.com/office/drawing/2014/main" id="{23F85EE3-7625-4525-B524-6F814CFD08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B448B7-EADF-47D4-8864-00530A02D2AE}"/>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35017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79C24-3EC8-41BC-9ACC-4632DE1DD492}"/>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3" name="Footer Placeholder 2">
            <a:extLst>
              <a:ext uri="{FF2B5EF4-FFF2-40B4-BE49-F238E27FC236}">
                <a16:creationId xmlns:a16="http://schemas.microsoft.com/office/drawing/2014/main" id="{855F5DFA-799C-4AFD-92C5-42119F602C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D1C8F1-D3F1-457D-88D9-D8F118B4BEBC}"/>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2510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3A69-A746-4823-80AE-348BC5F51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4FE2DC-EADA-49F4-BF2D-3101D40F7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F5D91D-9169-492F-802D-C64DE7284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1828-D9D0-4D94-93C9-AFFCD9B8085A}"/>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6" name="Footer Placeholder 5">
            <a:extLst>
              <a:ext uri="{FF2B5EF4-FFF2-40B4-BE49-F238E27FC236}">
                <a16:creationId xmlns:a16="http://schemas.microsoft.com/office/drawing/2014/main" id="{0CBF3AFF-7097-414D-B0AF-C8A01DA617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BA0AA6-4350-4824-8F07-7F6B917676B6}"/>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377634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1B03-4543-4EAF-8DA9-C9F702AB7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035537-DDC5-407A-AA02-E31B7CC8A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BAE25B-BDE2-4683-9CFB-8431C4A02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87F32-589D-4634-AFCC-05E7AB76AF8C}"/>
              </a:ext>
            </a:extLst>
          </p:cNvPr>
          <p:cNvSpPr>
            <a:spLocks noGrp="1"/>
          </p:cNvSpPr>
          <p:nvPr>
            <p:ph type="dt" sz="half" idx="10"/>
          </p:nvPr>
        </p:nvSpPr>
        <p:spPr/>
        <p:txBody>
          <a:bodyPr/>
          <a:lstStyle/>
          <a:p>
            <a:fld id="{B11895E1-C422-474B-AC49-241F154773DF}" type="datetimeFigureOut">
              <a:rPr lang="en-GB" smtClean="0"/>
              <a:t>19/09/2019</a:t>
            </a:fld>
            <a:endParaRPr lang="en-GB"/>
          </a:p>
        </p:txBody>
      </p:sp>
      <p:sp>
        <p:nvSpPr>
          <p:cNvPr id="6" name="Footer Placeholder 5">
            <a:extLst>
              <a:ext uri="{FF2B5EF4-FFF2-40B4-BE49-F238E27FC236}">
                <a16:creationId xmlns:a16="http://schemas.microsoft.com/office/drawing/2014/main" id="{3B1002E2-2F8A-44C9-BF7F-70A1850B5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1FCE0-B623-45D5-91FF-2E3B1786CBE3}"/>
              </a:ext>
            </a:extLst>
          </p:cNvPr>
          <p:cNvSpPr>
            <a:spLocks noGrp="1"/>
          </p:cNvSpPr>
          <p:nvPr>
            <p:ph type="sldNum" sz="quarter" idx="12"/>
          </p:nvPr>
        </p:nvSpPr>
        <p:spPr/>
        <p:txBody>
          <a:bodyPr/>
          <a:lstStyle/>
          <a:p>
            <a:fld id="{4D2F6576-A9B0-49C9-BBC7-49FC0BE73917}" type="slidenum">
              <a:rPr lang="en-GB" smtClean="0"/>
              <a:t>‹#›</a:t>
            </a:fld>
            <a:endParaRPr lang="en-GB"/>
          </a:p>
        </p:txBody>
      </p:sp>
    </p:spTree>
    <p:extLst>
      <p:ext uri="{BB962C8B-B14F-4D97-AF65-F5344CB8AC3E}">
        <p14:creationId xmlns:p14="http://schemas.microsoft.com/office/powerpoint/2010/main" val="124896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D7EC2-4199-4529-8DDF-D5BD5AD6B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9D2058-8AF0-4A37-8024-457829205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FC54B8-7B90-4146-850E-CF5729DA0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895E1-C422-474B-AC49-241F154773DF}" type="datetimeFigureOut">
              <a:rPr lang="en-GB" smtClean="0"/>
              <a:t>19/09/2019</a:t>
            </a:fld>
            <a:endParaRPr lang="en-GB"/>
          </a:p>
        </p:txBody>
      </p:sp>
      <p:sp>
        <p:nvSpPr>
          <p:cNvPr id="5" name="Footer Placeholder 4">
            <a:extLst>
              <a:ext uri="{FF2B5EF4-FFF2-40B4-BE49-F238E27FC236}">
                <a16:creationId xmlns:a16="http://schemas.microsoft.com/office/drawing/2014/main" id="{8410D352-A981-409C-BC94-278CBC154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CF983-0416-4C58-8923-62DA228B2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F6576-A9B0-49C9-BBC7-49FC0BE73917}" type="slidenum">
              <a:rPr lang="en-GB" smtClean="0"/>
              <a:t>‹#›</a:t>
            </a:fld>
            <a:endParaRPr lang="en-GB"/>
          </a:p>
        </p:txBody>
      </p:sp>
    </p:spTree>
    <p:extLst>
      <p:ext uri="{BB962C8B-B14F-4D97-AF65-F5344CB8AC3E}">
        <p14:creationId xmlns:p14="http://schemas.microsoft.com/office/powerpoint/2010/main" val="273323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220781"/>
            <a:ext cx="12192000" cy="228600"/>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Title Placeholder 1"/>
          <p:cNvSpPr txBox="1">
            <a:spLocks noGrp="1"/>
          </p:cNvSpPr>
          <p:nvPr>
            <p:ph type="title"/>
          </p:nvPr>
        </p:nvSpPr>
        <p:spPr>
          <a:xfrm>
            <a:off x="609600" y="533396"/>
            <a:ext cx="10972800" cy="990596"/>
          </a:xfrm>
          <a:prstGeom prst="rect">
            <a:avLst/>
          </a:prstGeom>
          <a:noFill/>
          <a:ln>
            <a:noFill/>
          </a:ln>
        </p:spPr>
        <p:txBody>
          <a:bodyPr vert="horz" wrap="square" lIns="91440" tIns="45720" rIns="91440" bIns="45720" anchor="ctr" anchorCtr="0" compatLnSpc="1"/>
          <a:lstStyle/>
          <a:p>
            <a:pPr lvl="0"/>
            <a:r>
              <a:rPr lang="en-US"/>
              <a:t>Click to edit Master title style</a:t>
            </a:r>
          </a:p>
        </p:txBody>
      </p:sp>
      <p:sp>
        <p:nvSpPr>
          <p:cNvPr id="4" name="Text Placeholder 2"/>
          <p:cNvSpPr txBox="1">
            <a:spLocks noGrp="1"/>
          </p:cNvSpPr>
          <p:nvPr>
            <p:ph type="body" idx="1"/>
          </p:nvPr>
        </p:nvSpPr>
        <p:spPr>
          <a:xfrm>
            <a:off x="609600" y="1600200"/>
            <a:ext cx="10972800" cy="4876796"/>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p:nvPr/>
        </p:nvSpPr>
        <p:spPr>
          <a:xfrm>
            <a:off x="0" y="0"/>
            <a:ext cx="12192000" cy="365760"/>
          </a:xfrm>
          <a:prstGeom prst="rect">
            <a:avLst/>
          </a:prstGeom>
          <a:solidFill>
            <a:srgbClr val="93A29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Date Placeholder 3"/>
          <p:cNvSpPr txBox="1">
            <a:spLocks noGrp="1"/>
          </p:cNvSpPr>
          <p:nvPr>
            <p:ph type="dt" sz="half" idx="2"/>
          </p:nvPr>
        </p:nvSpPr>
        <p:spPr>
          <a:xfrm>
            <a:off x="609601" y="18288"/>
            <a:ext cx="3860804" cy="329184"/>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FFFFFF"/>
                </a:solidFill>
                <a:uFillTx/>
                <a:latin typeface="Arial"/>
              </a:defRPr>
            </a:lvl1pPr>
          </a:lstStyle>
          <a:p>
            <a:pPr lvl="0"/>
            <a:fld id="{6A89B549-4713-4A9D-A1D1-890CEB6BE413}" type="datetime1">
              <a:rPr lang="en-GB"/>
              <a:pPr lvl="0"/>
              <a:t>19/09/2019</a:t>
            </a:fld>
            <a:endParaRPr lang="en-GB"/>
          </a:p>
        </p:txBody>
      </p:sp>
      <p:sp>
        <p:nvSpPr>
          <p:cNvPr id="7" name="Footer Placeholder 4"/>
          <p:cNvSpPr txBox="1">
            <a:spLocks noGrp="1"/>
          </p:cNvSpPr>
          <p:nvPr>
            <p:ph type="ftr" sz="quarter" idx="3"/>
          </p:nvPr>
        </p:nvSpPr>
        <p:spPr>
          <a:xfrm>
            <a:off x="4572000" y="18288"/>
            <a:ext cx="5486400" cy="329184"/>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FFFFFF"/>
                </a:solidFill>
                <a:uFillTx/>
                <a:latin typeface="Arial"/>
              </a:defRPr>
            </a:lvl1pPr>
          </a:lstStyle>
          <a:p>
            <a:pPr lvl="0"/>
            <a:endParaRPr lang="en-GB"/>
          </a:p>
        </p:txBody>
      </p:sp>
      <p:sp>
        <p:nvSpPr>
          <p:cNvPr id="8" name="Slide Number Placeholder 5"/>
          <p:cNvSpPr txBox="1">
            <a:spLocks noGrp="1"/>
          </p:cNvSpPr>
          <p:nvPr>
            <p:ph type="sldNum" sz="quarter" idx="4"/>
          </p:nvPr>
        </p:nvSpPr>
        <p:spPr>
          <a:xfrm>
            <a:off x="10159995" y="18288"/>
            <a:ext cx="1422404" cy="329184"/>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400" b="1" i="0" u="none" strike="noStrike" kern="1200" cap="none" spc="0" baseline="0">
                <a:solidFill>
                  <a:srgbClr val="FFFFFF"/>
                </a:solidFill>
                <a:uFillTx/>
                <a:latin typeface="Arial"/>
              </a:defRPr>
            </a:lvl1pPr>
          </a:lstStyle>
          <a:p>
            <a:pPr lvl="0"/>
            <a:fld id="{F165AEBC-D23C-460A-901D-457307A3EFAE}" type="slidenum">
              <a:t>‹#›</a:t>
            </a:fld>
            <a:endParaRPr lang="en-GB"/>
          </a:p>
        </p:txBody>
      </p:sp>
    </p:spTree>
    <p:extLst>
      <p:ext uri="{BB962C8B-B14F-4D97-AF65-F5344CB8AC3E}">
        <p14:creationId xmlns:p14="http://schemas.microsoft.com/office/powerpoint/2010/main" val="293296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100000"/>
        </a:lnSpc>
        <a:spcBef>
          <a:spcPts val="0"/>
        </a:spcBef>
        <a:spcAft>
          <a:spcPts val="0"/>
        </a:spcAft>
        <a:buNone/>
        <a:tabLst/>
        <a:defRPr lang="en-US" sz="4000" b="0" i="0" u="none" strike="noStrike" kern="1200" cap="none" spc="-100" baseline="0">
          <a:solidFill>
            <a:srgbClr val="D2533C"/>
          </a:solidFill>
          <a:uFillTx/>
          <a:latin typeface="Arial"/>
        </a:defRPr>
      </a:lvl1pPr>
    </p:titleStyle>
    <p:bodyStyle>
      <a:lvl1pPr marL="182880" marR="0" lvl="0" indent="-182880" algn="l" defTabSz="914400" rtl="0" fontAlgn="auto" hangingPunct="1">
        <a:lnSpc>
          <a:spcPct val="100000"/>
        </a:lnSpc>
        <a:spcBef>
          <a:spcPts val="600"/>
        </a:spcBef>
        <a:spcAft>
          <a:spcPts val="0"/>
        </a:spcAft>
        <a:buClr>
          <a:srgbClr val="93A299"/>
        </a:buClr>
        <a:buSzPct val="85000"/>
        <a:buFont typeface="Arial" pitchFamily="34"/>
        <a:buChar char="•"/>
        <a:tabLst/>
        <a:defRPr lang="en-US" sz="2400" b="0" i="0" u="none" strike="noStrike" kern="1200" cap="none" spc="0" baseline="0">
          <a:solidFill>
            <a:srgbClr val="292934"/>
          </a:solidFill>
          <a:uFillTx/>
          <a:latin typeface="Arial"/>
        </a:defRPr>
      </a:lvl1pPr>
      <a:lvl2pPr marL="457200" marR="0" lvl="1" indent="-182880" algn="l" defTabSz="914400" rtl="0" fontAlgn="auto" hangingPunct="1">
        <a:lnSpc>
          <a:spcPct val="100000"/>
        </a:lnSpc>
        <a:spcBef>
          <a:spcPts val="5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2pPr>
      <a:lvl3pPr marL="731520" marR="0" lvl="2" indent="-182880" algn="l" defTabSz="914400" rtl="0" fontAlgn="auto" hangingPunct="1">
        <a:lnSpc>
          <a:spcPct val="100000"/>
        </a:lnSpc>
        <a:spcBef>
          <a:spcPts val="400"/>
        </a:spcBef>
        <a:spcAft>
          <a:spcPts val="0"/>
        </a:spcAft>
        <a:buClr>
          <a:srgbClr val="93A299"/>
        </a:buClr>
        <a:buSzPct val="90000"/>
        <a:buFont typeface="Arial" pitchFamily="34"/>
        <a:buChar char="•"/>
        <a:tabLst/>
        <a:defRPr lang="en-US" sz="1800" b="0" i="0" u="none" strike="noStrike" kern="1200" cap="none" spc="0" baseline="0">
          <a:solidFill>
            <a:srgbClr val="292934"/>
          </a:solidFill>
          <a:uFillTx/>
          <a:latin typeface="Arial"/>
        </a:defRPr>
      </a:lvl3pPr>
      <a:lvl4pPr marL="1005840" marR="0" lvl="3" indent="-182880" algn="l" defTabSz="914400" rtl="0" fontAlgn="auto" hangingPunct="1">
        <a:lnSpc>
          <a:spcPct val="100000"/>
        </a:lnSpc>
        <a:spcBef>
          <a:spcPts val="400"/>
        </a:spcBef>
        <a:spcAft>
          <a:spcPts val="0"/>
        </a:spcAft>
        <a:buClr>
          <a:srgbClr val="93A299"/>
        </a:buClr>
        <a:buSzPct val="100000"/>
        <a:buFont typeface="Arial" pitchFamily="34"/>
        <a:buChar char="•"/>
        <a:tabLst/>
        <a:defRPr lang="en-US" sz="1600" b="0" i="0" u="none" strike="noStrike" kern="1200" cap="none" spc="0" baseline="0">
          <a:solidFill>
            <a:srgbClr val="292934"/>
          </a:solidFill>
          <a:uFillTx/>
          <a:latin typeface="Arial"/>
        </a:defRPr>
      </a:lvl4pPr>
      <a:lvl5pPr marL="1188720" marR="0" lvl="4" indent="-137160" algn="l" defTabSz="914400" rtl="0" fontAlgn="auto" hangingPunct="1">
        <a:lnSpc>
          <a:spcPct val="100000"/>
        </a:lnSpc>
        <a:spcBef>
          <a:spcPts val="3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hummedia.manchester.ac.uk/institutes/cresc/research/WDTMG%20FINAL%20-01-3-2016.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hpi.org.uk/wp-content/uploads/2013/10/CHPI-Lessons-from-the-social-care-market-October-2013.pdf"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2D34-95B2-4B71-A8BF-F9044980D813}"/>
              </a:ext>
            </a:extLst>
          </p:cNvPr>
          <p:cNvSpPr>
            <a:spLocks noGrp="1"/>
          </p:cNvSpPr>
          <p:nvPr>
            <p:ph type="ctrTitle"/>
          </p:nvPr>
        </p:nvSpPr>
        <p:spPr/>
        <p:txBody>
          <a:bodyPr/>
          <a:lstStyle/>
          <a:p>
            <a:r>
              <a:rPr lang="en-GB" b="1" dirty="0">
                <a:solidFill>
                  <a:srgbClr val="C00000"/>
                </a:solidFill>
              </a:rPr>
              <a:t>SOCIAL CARE-</a:t>
            </a:r>
            <a:br>
              <a:rPr lang="en-GB" b="1" dirty="0">
                <a:solidFill>
                  <a:srgbClr val="C00000"/>
                </a:solidFill>
              </a:rPr>
            </a:br>
            <a:r>
              <a:rPr lang="en-GB" b="1" dirty="0">
                <a:solidFill>
                  <a:srgbClr val="C00000"/>
                </a:solidFill>
              </a:rPr>
              <a:t>CRISIS AND SOLUTIONS</a:t>
            </a:r>
          </a:p>
        </p:txBody>
      </p:sp>
      <p:sp>
        <p:nvSpPr>
          <p:cNvPr id="3" name="Subtitle 2">
            <a:extLst>
              <a:ext uri="{FF2B5EF4-FFF2-40B4-BE49-F238E27FC236}">
                <a16:creationId xmlns:a16="http://schemas.microsoft.com/office/drawing/2014/main" id="{D8D056CD-42CF-4AED-BC6B-E099224B5876}"/>
              </a:ext>
            </a:extLst>
          </p:cNvPr>
          <p:cNvSpPr>
            <a:spLocks noGrp="1"/>
          </p:cNvSpPr>
          <p:nvPr>
            <p:ph type="subTitle" idx="1"/>
          </p:nvPr>
        </p:nvSpPr>
        <p:spPr/>
        <p:txBody>
          <a:bodyPr>
            <a:normAutofit lnSpcReduction="10000"/>
          </a:bodyPr>
          <a:lstStyle/>
          <a:p>
            <a:r>
              <a:rPr lang="en-GB" b="1" dirty="0"/>
              <a:t>Brian Fisher</a:t>
            </a:r>
          </a:p>
          <a:p>
            <a:r>
              <a:rPr lang="en-GB" dirty="0"/>
              <a:t>Vice-President SHA</a:t>
            </a:r>
          </a:p>
          <a:p>
            <a:r>
              <a:rPr lang="en-GB" dirty="0"/>
              <a:t>Lewisham SCAG</a:t>
            </a:r>
          </a:p>
          <a:p>
            <a:r>
              <a:rPr lang="en-GB" dirty="0"/>
              <a:t>Reclaim Social Care</a:t>
            </a:r>
          </a:p>
        </p:txBody>
      </p:sp>
    </p:spTree>
    <p:extLst>
      <p:ext uri="{BB962C8B-B14F-4D97-AF65-F5344CB8AC3E}">
        <p14:creationId xmlns:p14="http://schemas.microsoft.com/office/powerpoint/2010/main" val="110328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CE3E-681E-437C-AFD0-4DB443BAC3A1}"/>
              </a:ext>
            </a:extLst>
          </p:cNvPr>
          <p:cNvSpPr>
            <a:spLocks noGrp="1"/>
          </p:cNvSpPr>
          <p:nvPr>
            <p:ph type="title"/>
          </p:nvPr>
        </p:nvSpPr>
        <p:spPr/>
        <p:txBody>
          <a:bodyPr/>
          <a:lstStyle/>
          <a:p>
            <a:r>
              <a:rPr lang="en-GB" b="1" dirty="0">
                <a:solidFill>
                  <a:srgbClr val="C00000"/>
                </a:solidFill>
              </a:rPr>
              <a:t>THE IMPACT </a:t>
            </a:r>
          </a:p>
        </p:txBody>
      </p:sp>
      <p:sp>
        <p:nvSpPr>
          <p:cNvPr id="3" name="Content Placeholder 2">
            <a:extLst>
              <a:ext uri="{FF2B5EF4-FFF2-40B4-BE49-F238E27FC236}">
                <a16:creationId xmlns:a16="http://schemas.microsoft.com/office/drawing/2014/main" id="{EAFC6C5D-EB25-4175-8E67-8D8F9DF7AE0F}"/>
              </a:ext>
            </a:extLst>
          </p:cNvPr>
          <p:cNvSpPr>
            <a:spLocks noGrp="1"/>
          </p:cNvSpPr>
          <p:nvPr>
            <p:ph idx="1"/>
          </p:nvPr>
        </p:nvSpPr>
        <p:spPr/>
        <p:txBody>
          <a:bodyPr>
            <a:normAutofit lnSpcReduction="10000"/>
          </a:bodyPr>
          <a:lstStyle/>
          <a:p>
            <a:r>
              <a:rPr lang="en-GB" sz="3200" dirty="0"/>
              <a:t>26% fewer older people receiving support since 2010</a:t>
            </a:r>
          </a:p>
          <a:p>
            <a:r>
              <a:rPr lang="en-GB" sz="3200" dirty="0"/>
              <a:t>1.2 million older people have care needs unmet.</a:t>
            </a:r>
          </a:p>
          <a:p>
            <a:r>
              <a:rPr lang="en-GB" sz="3200" dirty="0"/>
              <a:t>The number of people 65+ will grow by 20% over10 years. </a:t>
            </a:r>
          </a:p>
          <a:p>
            <a:pPr lvl="0"/>
            <a:r>
              <a:rPr lang="en-GB" sz="3200" dirty="0"/>
              <a:t>Tighter eligibility criteria for help at home </a:t>
            </a:r>
          </a:p>
          <a:p>
            <a:pPr lvl="0"/>
            <a:r>
              <a:rPr lang="en-GB" sz="3200" dirty="0"/>
              <a:t>Nursing care beds have reduced</a:t>
            </a:r>
          </a:p>
          <a:p>
            <a:pPr lvl="0"/>
            <a:r>
              <a:rPr lang="en-GB" sz="3200" dirty="0"/>
              <a:t>Fewer people get financial support for </a:t>
            </a:r>
            <a:br>
              <a:rPr lang="en-GB" sz="3200" dirty="0"/>
            </a:br>
            <a:r>
              <a:rPr lang="en-GB" sz="3200" dirty="0"/>
              <a:t>residential care. </a:t>
            </a:r>
          </a:p>
          <a:p>
            <a:pPr lvl="0"/>
            <a:r>
              <a:rPr lang="en-GB" sz="3200" dirty="0"/>
              <a:t>UN: UK Gov has committed “grave” and </a:t>
            </a:r>
            <a:br>
              <a:rPr lang="en-GB" sz="3200" dirty="0"/>
            </a:br>
            <a:r>
              <a:rPr lang="en-GB" sz="3200" dirty="0"/>
              <a:t>“systematic” violations of disabled people’s human rights.</a:t>
            </a:r>
          </a:p>
          <a:p>
            <a:endParaRPr lang="en-GB" dirty="0"/>
          </a:p>
          <a:p>
            <a:endParaRPr lang="en-GB" dirty="0"/>
          </a:p>
        </p:txBody>
      </p:sp>
      <p:pic>
        <p:nvPicPr>
          <p:cNvPr id="7" name="Picture 6" descr="A close up of a logo&#10;&#10;Description automatically generated">
            <a:extLst>
              <a:ext uri="{FF2B5EF4-FFF2-40B4-BE49-F238E27FC236}">
                <a16:creationId xmlns:a16="http://schemas.microsoft.com/office/drawing/2014/main" id="{616530C3-D2FF-4B88-B182-DA7596FEA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40" y="3119854"/>
            <a:ext cx="2672080" cy="2295933"/>
          </a:xfrm>
          <a:prstGeom prst="rect">
            <a:avLst/>
          </a:prstGeom>
        </p:spPr>
      </p:pic>
    </p:spTree>
    <p:extLst>
      <p:ext uri="{BB962C8B-B14F-4D97-AF65-F5344CB8AC3E}">
        <p14:creationId xmlns:p14="http://schemas.microsoft.com/office/powerpoint/2010/main" val="316563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r>
              <a:rPr lang="en-GB" b="1" dirty="0"/>
              <a:t>CUTS IN LEWISHAM</a:t>
            </a:r>
          </a:p>
        </p:txBody>
      </p:sp>
      <p:sp>
        <p:nvSpPr>
          <p:cNvPr id="3" name="Content Placeholder 2"/>
          <p:cNvSpPr txBox="1">
            <a:spLocks noGrp="1"/>
          </p:cNvSpPr>
          <p:nvPr>
            <p:ph idx="1"/>
          </p:nvPr>
        </p:nvSpPr>
        <p:spPr/>
        <p:txBody>
          <a:bodyPr/>
          <a:lstStyle/>
          <a:p>
            <a:pPr lvl="0"/>
            <a:r>
              <a:rPr lang="en-GB" sz="3200" dirty="0"/>
              <a:t>LA Budget fell from £406m in 2010 to £241m by 2018. </a:t>
            </a:r>
          </a:p>
          <a:p>
            <a:pPr lvl="0"/>
            <a:r>
              <a:rPr lang="en-GB" sz="3200" dirty="0"/>
              <a:t>£30m further cuts planned 2019 – 21</a:t>
            </a:r>
          </a:p>
          <a:p>
            <a:pPr lvl="0"/>
            <a:r>
              <a:rPr lang="en-GB" sz="3200" dirty="0"/>
              <a:t>Overall workforce cut by 50% (5,000 to 2,500 staff)</a:t>
            </a:r>
          </a:p>
          <a:p>
            <a:pPr lvl="0"/>
            <a:r>
              <a:rPr lang="en-GB" sz="3200" dirty="0"/>
              <a:t>Over £20 million lost to Adult Social Care </a:t>
            </a:r>
          </a:p>
          <a:p>
            <a:pPr lvl="0"/>
            <a:r>
              <a:rPr lang="en-GB" sz="3200" dirty="0"/>
              <a:t>46% of total budget now spent on </a:t>
            </a:r>
            <a:br>
              <a:rPr lang="en-GB" sz="3200" dirty="0"/>
            </a:br>
            <a:r>
              <a:rPr lang="en-GB" sz="3200" dirty="0"/>
              <a:t>Adult and Children’s Social Care, </a:t>
            </a:r>
            <a:br>
              <a:rPr lang="en-GB" sz="3200" dirty="0"/>
            </a:br>
            <a:r>
              <a:rPr lang="en-GB" sz="3200" dirty="0"/>
              <a:t>with big overspend </a:t>
            </a:r>
            <a:br>
              <a:rPr lang="en-GB" sz="3200" dirty="0"/>
            </a:br>
            <a:r>
              <a:rPr lang="en-GB" sz="3200" dirty="0"/>
              <a:t>on Children’s Services (18-19)</a:t>
            </a:r>
          </a:p>
          <a:p>
            <a:pPr lvl="0"/>
            <a:endParaRPr lang="en-GB" dirty="0"/>
          </a:p>
          <a:p>
            <a:pPr lvl="0"/>
            <a:endParaRPr lang="en-GB" dirty="0"/>
          </a:p>
        </p:txBody>
      </p:sp>
      <p:pic>
        <p:nvPicPr>
          <p:cNvPr id="5" name="Picture 4" descr="A drawing of a face&#10;&#10;Description automatically generated">
            <a:extLst>
              <a:ext uri="{FF2B5EF4-FFF2-40B4-BE49-F238E27FC236}">
                <a16:creationId xmlns:a16="http://schemas.microsoft.com/office/drawing/2014/main" id="{1055DA46-0D4A-43C4-AAF8-EFDFD7A65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045" y="4152870"/>
            <a:ext cx="3927475" cy="22098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533396"/>
            <a:ext cx="10972800" cy="990596"/>
          </a:xfrm>
          <a:prstGeom prst="rect">
            <a:avLst/>
          </a:prstGeom>
          <a:noFill/>
          <a:ln>
            <a:noFill/>
          </a:ln>
        </p:spPr>
        <p:txBody>
          <a:bodyPr wrap="square" anchor="ctr">
            <a:normAutofit/>
          </a:bodyPr>
          <a:lstStyle/>
          <a:p>
            <a:pPr lvl="0"/>
            <a:r>
              <a:rPr lang="en-GB" b="1"/>
              <a:t>ECONOMIC VALUE OF SOCIAL CARE</a:t>
            </a:r>
          </a:p>
        </p:txBody>
      </p:sp>
      <p:sp>
        <p:nvSpPr>
          <p:cNvPr id="3" name="Content Placeholder 2"/>
          <p:cNvSpPr txBox="1">
            <a:spLocks noGrp="1"/>
          </p:cNvSpPr>
          <p:nvPr>
            <p:ph idx="1"/>
          </p:nvPr>
        </p:nvSpPr>
        <p:spPr>
          <a:xfrm>
            <a:off x="609601" y="1673353"/>
            <a:ext cx="5384804" cy="4718303"/>
          </a:xfrm>
          <a:prstGeom prst="rect">
            <a:avLst/>
          </a:prstGeom>
          <a:noFill/>
          <a:ln>
            <a:noFill/>
          </a:ln>
        </p:spPr>
        <p:txBody>
          <a:bodyPr wrap="square" anchor="t">
            <a:normAutofit/>
          </a:bodyPr>
          <a:lstStyle/>
          <a:p>
            <a:pPr lvl="0"/>
            <a:endParaRPr lang="en-GB" dirty="0"/>
          </a:p>
          <a:p>
            <a:pPr lvl="0"/>
            <a:r>
              <a:rPr lang="en-GB" sz="4000" dirty="0"/>
              <a:t>£38.5 billion contribution to economy in England</a:t>
            </a:r>
          </a:p>
          <a:p>
            <a:pPr lvl="0"/>
            <a:r>
              <a:rPr lang="en-GB" sz="4000" dirty="0"/>
              <a:t>£5.2 billion in London</a:t>
            </a:r>
          </a:p>
          <a:p>
            <a:pPr lvl="0"/>
            <a:r>
              <a:rPr lang="en-GB" sz="4000" dirty="0"/>
              <a:t>£210 million in Lewisham</a:t>
            </a:r>
          </a:p>
          <a:p>
            <a:pPr lvl="0"/>
            <a:endParaRPr lang="en-GB" dirty="0"/>
          </a:p>
          <a:p>
            <a:pPr lvl="0"/>
            <a:endParaRPr lang="en-GB" dirty="0"/>
          </a:p>
        </p:txBody>
      </p:sp>
      <p:pic>
        <p:nvPicPr>
          <p:cNvPr id="5" name="Picture 4" descr="A vase of flowers on a table&#10;&#10;Description automatically generated">
            <a:extLst>
              <a:ext uri="{FF2B5EF4-FFF2-40B4-BE49-F238E27FC236}">
                <a16:creationId xmlns:a16="http://schemas.microsoft.com/office/drawing/2014/main" id="{1B188D9B-207F-45EB-BB89-6CC6E8B17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381" y="1673353"/>
            <a:ext cx="5199231" cy="4718303"/>
          </a:xfrm>
          <a:prstGeom prst="rect">
            <a:avLst/>
          </a:prstGeom>
          <a:noFill/>
        </p:spPr>
      </p:pic>
    </p:spTree>
    <p:extLst>
      <p:ext uri="{BB962C8B-B14F-4D97-AF65-F5344CB8AC3E}">
        <p14:creationId xmlns:p14="http://schemas.microsoft.com/office/powerpoint/2010/main" val="281534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8A6E11-1718-4976-BC17-C96F8843B683}"/>
              </a:ext>
            </a:extLst>
          </p:cNvPr>
          <p:cNvSpPr txBox="1"/>
          <p:nvPr/>
        </p:nvSpPr>
        <p:spPr>
          <a:xfrm flipH="1">
            <a:off x="3121659" y="2828835"/>
            <a:ext cx="59486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C00000"/>
                </a:solidFill>
                <a:effectLst/>
                <a:uLnTx/>
                <a:uFillTx/>
                <a:latin typeface="Calibri"/>
                <a:ea typeface="+mn-ea"/>
                <a:cs typeface="+mn-cs"/>
              </a:rPr>
              <a:t>PRIVATISATION</a:t>
            </a:r>
          </a:p>
        </p:txBody>
      </p:sp>
    </p:spTree>
    <p:extLst>
      <p:ext uri="{BB962C8B-B14F-4D97-AF65-F5344CB8AC3E}">
        <p14:creationId xmlns:p14="http://schemas.microsoft.com/office/powerpoint/2010/main" val="243001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FAC2-A944-4752-88CC-9FB27830C7BA}"/>
              </a:ext>
            </a:extLst>
          </p:cNvPr>
          <p:cNvSpPr>
            <a:spLocks noGrp="1"/>
          </p:cNvSpPr>
          <p:nvPr>
            <p:ph type="title"/>
          </p:nvPr>
        </p:nvSpPr>
        <p:spPr>
          <a:xfrm>
            <a:off x="609600" y="533396"/>
            <a:ext cx="10972800" cy="990596"/>
          </a:xfrm>
        </p:spPr>
        <p:txBody>
          <a:bodyPr/>
          <a:lstStyle/>
          <a:p>
            <a:r>
              <a:rPr lang="en-GB" b="1" dirty="0"/>
              <a:t>PRIVATE SECTOR CARE HOMES</a:t>
            </a:r>
          </a:p>
        </p:txBody>
      </p:sp>
      <p:sp>
        <p:nvSpPr>
          <p:cNvPr id="3" name="Content Placeholder 2">
            <a:extLst>
              <a:ext uri="{FF2B5EF4-FFF2-40B4-BE49-F238E27FC236}">
                <a16:creationId xmlns:a16="http://schemas.microsoft.com/office/drawing/2014/main" id="{AD098C6E-252C-4EDA-8D2F-63E6739DEE7B}"/>
              </a:ext>
            </a:extLst>
          </p:cNvPr>
          <p:cNvSpPr>
            <a:spLocks noGrp="1"/>
          </p:cNvSpPr>
          <p:nvPr>
            <p:ph idx="1"/>
          </p:nvPr>
        </p:nvSpPr>
        <p:spPr>
          <a:xfrm>
            <a:off x="609600" y="1600200"/>
            <a:ext cx="10972800" cy="4876796"/>
          </a:xfrm>
        </p:spPr>
        <p:txBody>
          <a:bodyPr/>
          <a:lstStyle/>
          <a:p>
            <a:r>
              <a:rPr lang="en-GB"/>
              <a:t>Difference between large and small care homes.</a:t>
            </a:r>
          </a:p>
          <a:p>
            <a:r>
              <a:rPr lang="en-GB"/>
              <a:t>In state-funded home-care services the private sector provided </a:t>
            </a:r>
          </a:p>
          <a:p>
            <a:pPr lvl="1"/>
            <a:r>
              <a:rPr lang="en-GB"/>
              <a:t>5% in 1993. </a:t>
            </a:r>
          </a:p>
          <a:p>
            <a:pPr lvl="1"/>
            <a:r>
              <a:rPr lang="en-GB"/>
              <a:t>89% by 2012</a:t>
            </a:r>
          </a:p>
          <a:p>
            <a:r>
              <a:rPr lang="en-GB"/>
              <a:t>Large care home chains extract cash  </a:t>
            </a:r>
          </a:p>
          <a:p>
            <a:r>
              <a:rPr lang="en-GB"/>
              <a:t>Recurrent crises - chains bought and sold using debt </a:t>
            </a:r>
            <a:br>
              <a:rPr lang="en-GB"/>
            </a:br>
            <a:r>
              <a:rPr lang="en-GB"/>
              <a:t>leveraged buyouts</a:t>
            </a:r>
          </a:p>
          <a:p>
            <a:pPr lvl="1"/>
            <a:r>
              <a:rPr lang="en-GB"/>
              <a:t>sale prices are inflated</a:t>
            </a:r>
          </a:p>
          <a:p>
            <a:pPr lvl="1"/>
            <a:r>
              <a:rPr lang="en-GB"/>
              <a:t>chains are loaded with ever more debt </a:t>
            </a:r>
          </a:p>
          <a:p>
            <a:pPr lvl="1"/>
            <a:r>
              <a:rPr lang="en-GB"/>
              <a:t>cash flow cannot cover the financing cost. </a:t>
            </a:r>
          </a:p>
          <a:p>
            <a:r>
              <a:rPr lang="en-GB">
                <a:solidFill>
                  <a:srgbClr val="C00000"/>
                </a:solidFill>
              </a:rPr>
              <a:t>High and risk-free returns with 12% rate of </a:t>
            </a:r>
            <a:br>
              <a:rPr lang="en-GB">
                <a:solidFill>
                  <a:srgbClr val="C00000"/>
                </a:solidFill>
              </a:rPr>
            </a:br>
            <a:r>
              <a:rPr lang="en-GB">
                <a:solidFill>
                  <a:srgbClr val="C00000"/>
                </a:solidFill>
              </a:rPr>
              <a:t>return on capital</a:t>
            </a:r>
            <a:r>
              <a:rPr lang="en-GB"/>
              <a:t>. </a:t>
            </a:r>
          </a:p>
          <a:p>
            <a:r>
              <a:rPr lang="en-GB" sz="1600">
                <a:hlinkClick r:id="rId2"/>
              </a:rPr>
              <a:t>http://hummedia.manchester.ac.uk/institutes/cresc/research/WDTMG%20FINAL%20-01-3-2016.pdf</a:t>
            </a:r>
            <a:r>
              <a:rPr lang="en-GB" sz="1600"/>
              <a:t> </a:t>
            </a:r>
          </a:p>
          <a:p>
            <a:endParaRPr lang="en-GB"/>
          </a:p>
          <a:p>
            <a:endParaRPr lang="en-GB"/>
          </a:p>
          <a:p>
            <a:endParaRPr lang="en-GB" dirty="0"/>
          </a:p>
        </p:txBody>
      </p:sp>
      <p:pic>
        <p:nvPicPr>
          <p:cNvPr id="5" name="Picture 4">
            <a:extLst>
              <a:ext uri="{FF2B5EF4-FFF2-40B4-BE49-F238E27FC236}">
                <a16:creationId xmlns:a16="http://schemas.microsoft.com/office/drawing/2014/main" id="{D8A1DB3B-9CA7-46E4-9EFC-606ED025F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040" y="2855662"/>
            <a:ext cx="3025780" cy="3235256"/>
          </a:xfrm>
          <a:prstGeom prst="rect">
            <a:avLst/>
          </a:prstGeom>
        </p:spPr>
      </p:pic>
    </p:spTree>
    <p:extLst>
      <p:ext uri="{BB962C8B-B14F-4D97-AF65-F5344CB8AC3E}">
        <p14:creationId xmlns:p14="http://schemas.microsoft.com/office/powerpoint/2010/main" val="202988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AC09-15D4-4057-92E9-084FEE82D67A}"/>
              </a:ext>
            </a:extLst>
          </p:cNvPr>
          <p:cNvSpPr>
            <a:spLocks noGrp="1"/>
          </p:cNvSpPr>
          <p:nvPr>
            <p:ph type="title"/>
          </p:nvPr>
        </p:nvSpPr>
        <p:spPr>
          <a:xfrm>
            <a:off x="609600" y="533396"/>
            <a:ext cx="10972800" cy="990596"/>
          </a:xfrm>
          <a:prstGeom prst="rect">
            <a:avLst/>
          </a:prstGeom>
          <a:noFill/>
          <a:ln>
            <a:noFill/>
          </a:ln>
        </p:spPr>
        <p:txBody>
          <a:bodyPr wrap="square" anchor="ctr">
            <a:normAutofit/>
          </a:bodyPr>
          <a:lstStyle/>
          <a:p>
            <a:r>
              <a:rPr lang="en-GB" b="1"/>
              <a:t>THE PRIVATE SECTOR AND COMPETITION</a:t>
            </a:r>
          </a:p>
        </p:txBody>
      </p:sp>
      <p:sp>
        <p:nvSpPr>
          <p:cNvPr id="3" name="Content Placeholder 2">
            <a:extLst>
              <a:ext uri="{FF2B5EF4-FFF2-40B4-BE49-F238E27FC236}">
                <a16:creationId xmlns:a16="http://schemas.microsoft.com/office/drawing/2014/main" id="{ADEAD447-1E69-46D7-A0FD-0CFF64DC2B04}"/>
              </a:ext>
            </a:extLst>
          </p:cNvPr>
          <p:cNvSpPr>
            <a:spLocks noGrp="1"/>
          </p:cNvSpPr>
          <p:nvPr>
            <p:ph idx="1"/>
          </p:nvPr>
        </p:nvSpPr>
        <p:spPr>
          <a:xfrm>
            <a:off x="609600" y="1673353"/>
            <a:ext cx="7938052" cy="4876534"/>
          </a:xfrm>
          <a:prstGeom prst="rect">
            <a:avLst/>
          </a:prstGeom>
          <a:noFill/>
          <a:ln>
            <a:noFill/>
          </a:ln>
        </p:spPr>
        <p:txBody>
          <a:bodyPr wrap="square" anchor="t">
            <a:normAutofit fontScale="92500"/>
          </a:bodyPr>
          <a:lstStyle/>
          <a:p>
            <a:pPr>
              <a:lnSpc>
                <a:spcPct val="90000"/>
              </a:lnSpc>
            </a:pPr>
            <a:r>
              <a:rPr lang="en-GB" sz="2500" dirty="0">
                <a:solidFill>
                  <a:srgbClr val="C00000"/>
                </a:solidFill>
              </a:rPr>
              <a:t>Lesson one</a:t>
            </a:r>
            <a:r>
              <a:rPr lang="en-GB" sz="2500" dirty="0"/>
              <a:t>: The take over of  state-funded social care services was rapid </a:t>
            </a:r>
          </a:p>
          <a:p>
            <a:pPr>
              <a:lnSpc>
                <a:spcPct val="90000"/>
              </a:lnSpc>
            </a:pPr>
            <a:r>
              <a:rPr lang="en-GB" sz="2500" dirty="0">
                <a:solidFill>
                  <a:srgbClr val="C00000"/>
                </a:solidFill>
              </a:rPr>
              <a:t>Lesson two</a:t>
            </a:r>
            <a:r>
              <a:rPr lang="en-GB" sz="2500" dirty="0"/>
              <a:t>: Reducing costs reduces quality of services</a:t>
            </a:r>
          </a:p>
          <a:p>
            <a:pPr>
              <a:lnSpc>
                <a:spcPct val="90000"/>
              </a:lnSpc>
            </a:pPr>
            <a:r>
              <a:rPr lang="en-GB" sz="2500" dirty="0">
                <a:solidFill>
                  <a:srgbClr val="C00000"/>
                </a:solidFill>
              </a:rPr>
              <a:t>Lesson three: </a:t>
            </a:r>
            <a:r>
              <a:rPr lang="en-GB" sz="2500" dirty="0"/>
              <a:t>Reducing costs has led to the de-regulation and casualisation of  the social care workforce </a:t>
            </a:r>
          </a:p>
          <a:p>
            <a:pPr lvl="0">
              <a:lnSpc>
                <a:spcPct val="90000"/>
              </a:lnSpc>
              <a:buFont typeface="Arial"/>
              <a:buChar char="•"/>
            </a:pPr>
            <a:r>
              <a:rPr lang="en-GB" sz="2500" dirty="0">
                <a:solidFill>
                  <a:srgbClr val="C00000"/>
                </a:solidFill>
              </a:rPr>
              <a:t>Lesson four: </a:t>
            </a:r>
            <a:r>
              <a:rPr lang="en-GB" sz="2500" dirty="0"/>
              <a:t>Provider failure is an inevitable consequence of any care market, with significant implications for patients, care users  and their families - 58% increase in private providers leaving the care market in the last year</a:t>
            </a:r>
            <a:br>
              <a:rPr lang="en-GB" sz="2300" dirty="0"/>
            </a:br>
            <a:br>
              <a:rPr lang="en-GB" sz="2300" dirty="0"/>
            </a:br>
            <a:endParaRPr lang="en-GB" sz="2300" dirty="0"/>
          </a:p>
          <a:p>
            <a:pPr>
              <a:lnSpc>
                <a:spcPct val="90000"/>
              </a:lnSpc>
            </a:pPr>
            <a:r>
              <a:rPr lang="en-GB" sz="1800" dirty="0">
                <a:hlinkClick r:id="rId2"/>
              </a:rPr>
              <a:t>https://chpi.org.uk/wp-content/uploads/2013/10/CHPI-Lessons-from-the-social-care-market-October-2013.pdf</a:t>
            </a:r>
            <a:r>
              <a:rPr lang="en-GB" sz="1800" dirty="0"/>
              <a:t> </a:t>
            </a:r>
          </a:p>
        </p:txBody>
      </p:sp>
      <p:pic>
        <p:nvPicPr>
          <p:cNvPr id="6" name="Content Placeholder 5">
            <a:extLst>
              <a:ext uri="{FF2B5EF4-FFF2-40B4-BE49-F238E27FC236}">
                <a16:creationId xmlns:a16="http://schemas.microsoft.com/office/drawing/2014/main" id="{5890FA58-A71C-4501-AC0C-CC71D3707396}"/>
              </a:ext>
            </a:extLst>
          </p:cNvPr>
          <p:cNvPicPr>
            <a:picLocks noGrp="1" noChangeAspect="1"/>
          </p:cNvPicPr>
          <p:nvPr>
            <p:ph idx="2"/>
          </p:nvPr>
        </p:nvPicPr>
        <p:blipFill>
          <a:blip r:embed="rId3"/>
          <a:stretch>
            <a:fillRect/>
          </a:stretch>
        </p:blipFill>
        <p:spPr>
          <a:xfrm>
            <a:off x="8435497" y="1838741"/>
            <a:ext cx="3316873" cy="3543782"/>
          </a:xfrm>
          <a:prstGeom prst="rect">
            <a:avLst/>
          </a:prstGeom>
        </p:spPr>
      </p:pic>
    </p:spTree>
    <p:extLst>
      <p:ext uri="{BB962C8B-B14F-4D97-AF65-F5344CB8AC3E}">
        <p14:creationId xmlns:p14="http://schemas.microsoft.com/office/powerpoint/2010/main" val="33802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A6C01F-4ED0-468B-B21D-12CA091792EC}"/>
              </a:ext>
            </a:extLst>
          </p:cNvPr>
          <p:cNvSpPr txBox="1"/>
          <p:nvPr/>
        </p:nvSpPr>
        <p:spPr>
          <a:xfrm flipH="1">
            <a:off x="3243579" y="2767280"/>
            <a:ext cx="570484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C00000"/>
                </a:solidFill>
                <a:effectLst/>
                <a:uLnTx/>
                <a:uFillTx/>
                <a:latin typeface="Calibri"/>
                <a:ea typeface="+mn-ea"/>
                <a:cs typeface="+mn-cs"/>
              </a:rPr>
              <a:t>WORKFORCE</a:t>
            </a:r>
          </a:p>
        </p:txBody>
      </p:sp>
    </p:spTree>
    <p:extLst>
      <p:ext uri="{BB962C8B-B14F-4D97-AF65-F5344CB8AC3E}">
        <p14:creationId xmlns:p14="http://schemas.microsoft.com/office/powerpoint/2010/main" val="126786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2CAF72A-7C7B-447F-BA62-D36A13622C43}"/>
              </a:ext>
            </a:extLst>
          </p:cNvPr>
          <p:cNvGraphicFramePr>
            <a:graphicFrameLocks noGrp="1"/>
          </p:cNvGraphicFramePr>
          <p:nvPr>
            <p:extLst>
              <p:ext uri="{D42A27DB-BD31-4B8C-83A1-F6EECF244321}">
                <p14:modId xmlns:p14="http://schemas.microsoft.com/office/powerpoint/2010/main" val="2047028046"/>
              </p:ext>
            </p:extLst>
          </p:nvPr>
        </p:nvGraphicFramePr>
        <p:xfrm>
          <a:off x="1201435" y="1600200"/>
          <a:ext cx="9789131" cy="4876799"/>
        </p:xfrm>
        <a:graphic>
          <a:graphicData uri="http://schemas.openxmlformats.org/drawingml/2006/table">
            <a:tbl>
              <a:tblPr firstRow="1" bandRow="1">
                <a:tableStyleId>{5C22544A-7EE6-4342-B048-85BDC9FD1C3A}</a:tableStyleId>
              </a:tblPr>
              <a:tblGrid>
                <a:gridCol w="8680068">
                  <a:extLst>
                    <a:ext uri="{9D8B030D-6E8A-4147-A177-3AD203B41FA5}">
                      <a16:colId xmlns:a16="http://schemas.microsoft.com/office/drawing/2014/main" val="1969328487"/>
                    </a:ext>
                  </a:extLst>
                </a:gridCol>
                <a:gridCol w="1109063">
                  <a:extLst>
                    <a:ext uri="{9D8B030D-6E8A-4147-A177-3AD203B41FA5}">
                      <a16:colId xmlns:a16="http://schemas.microsoft.com/office/drawing/2014/main" val="3735344339"/>
                    </a:ext>
                  </a:extLst>
                </a:gridCol>
              </a:tblGrid>
              <a:tr h="406657">
                <a:tc>
                  <a:txBody>
                    <a:bodyPr/>
                    <a:lstStyle/>
                    <a:p>
                      <a:r>
                        <a:rPr lang="en-GB" sz="1800"/>
                        <a:t>ENGLAND</a:t>
                      </a: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2877564579"/>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1.34 million workers now…2 million needed by 2035</a:t>
                      </a:r>
                      <a:endParaRPr kumimoji="0" lang="en-GB" sz="2000" b="0" i="0" u="none" strike="noStrike" kern="1200" cap="none" spc="0" normalizeH="0" baseline="0" noProof="0" dirty="0">
                        <a:ln>
                          <a:noFill/>
                        </a:ln>
                        <a:solidFill>
                          <a:srgbClr val="292934"/>
                        </a:solidFill>
                        <a:effectLst/>
                        <a:uLnTx/>
                        <a:uFillTx/>
                        <a:latin typeface="Arial" pitchFamily="34"/>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850093871"/>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82% women</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45910189"/>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83% British (70% London)</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4227423564"/>
                  </a:ext>
                </a:extLst>
              </a:tr>
              <a:tr h="822555">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dirty="0">
                          <a:ln>
                            <a:noFill/>
                          </a:ln>
                          <a:effectLst/>
                          <a:uLnTx/>
                          <a:uFillTx/>
                        </a:rPr>
                        <a:t>4% EU</a:t>
                      </a:r>
                    </a:p>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dirty="0">
                          <a:ln>
                            <a:noFill/>
                          </a:ln>
                          <a:effectLst/>
                          <a:uLnTx/>
                          <a:uFillTx/>
                        </a:rPr>
                        <a:t>82% BAME in Lewisham</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1430217889"/>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20% over 55</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54138578"/>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8% vacancy rate – mostly care jobs</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3817442696"/>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Turnover rate of 31% in 2017-18</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655944398"/>
                  </a:ext>
                </a:extLst>
              </a:tr>
              <a:tr h="437464">
                <a:tc>
                  <a:txBody>
                    <a:bodyPr/>
                    <a:lstStyle/>
                    <a:p>
                      <a:pPr marL="0" marR="0" lvl="0" indent="0" algn="l" defTabSz="914400" rtl="0" eaLnBrk="1" fontAlgn="auto" latinLnBrk="0" hangingPunct="1">
                        <a:lnSpc>
                          <a:spcPct val="100000"/>
                        </a:lnSpc>
                        <a:spcBef>
                          <a:spcPts val="600"/>
                        </a:spcBef>
                        <a:spcAft>
                          <a:spcPts val="0"/>
                        </a:spcAft>
                        <a:buClr>
                          <a:srgbClr val="93A299"/>
                        </a:buClr>
                        <a:buSzPct val="85000"/>
                        <a:buFont typeface="Arial"/>
                        <a:buNone/>
                        <a:tabLst/>
                        <a:defRPr/>
                      </a:pPr>
                      <a:r>
                        <a:rPr kumimoji="0" lang="en-GB" sz="2000" u="none" strike="noStrike" kern="1200" cap="none" spc="0" normalizeH="0" baseline="0" noProof="0">
                          <a:ln>
                            <a:noFill/>
                          </a:ln>
                          <a:effectLst/>
                          <a:uLnTx/>
                          <a:uFillTx/>
                        </a:rPr>
                        <a:t>Only 2% jobs created each year</a:t>
                      </a:r>
                      <a:endParaRPr kumimoji="0" lang="en-GB" sz="20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3728892661"/>
                  </a:ext>
                </a:extLst>
              </a:tr>
              <a:tr h="585339">
                <a:tc>
                  <a:txBody>
                    <a:bodyPr/>
                    <a:lstStyle/>
                    <a:p>
                      <a:pPr marL="182880" marR="0" lvl="0" indent="-182880" algn="l" defTabSz="914400" rtl="0" eaLnBrk="1" fontAlgn="auto" latinLnBrk="0" hangingPunct="1">
                        <a:lnSpc>
                          <a:spcPct val="100000"/>
                        </a:lnSpc>
                        <a:spcBef>
                          <a:spcPts val="600"/>
                        </a:spcBef>
                        <a:spcAft>
                          <a:spcPts val="0"/>
                        </a:spcAft>
                        <a:buClr>
                          <a:srgbClr val="93A299"/>
                        </a:buClr>
                        <a:buSzPct val="85000"/>
                        <a:buFont typeface="Arial"/>
                        <a:buChar char="•"/>
                        <a:tabLst/>
                        <a:defRPr/>
                      </a:pPr>
                      <a:endParaRPr kumimoji="0" lang="en-GB" sz="2400" b="0" i="0" u="none" strike="noStrike" kern="1200" cap="none" spc="0" normalizeH="0" baseline="0" noProof="0" dirty="0">
                        <a:ln>
                          <a:noFill/>
                        </a:ln>
                        <a:solidFill>
                          <a:srgbClr val="292934"/>
                        </a:solidFill>
                        <a:effectLst/>
                        <a:uLnTx/>
                        <a:uFillTx/>
                        <a:latin typeface="Arial" pitchFamily="34"/>
                        <a:ea typeface="+mn-ea"/>
                        <a:cs typeface="Arial" pitchFamily="34"/>
                      </a:endParaRPr>
                    </a:p>
                  </a:txBody>
                  <a:tcPr marL="92422" marR="92422" marT="46211" marB="46211"/>
                </a:tc>
                <a:tc>
                  <a:txBody>
                    <a:bodyPr/>
                    <a:lstStyle/>
                    <a:p>
                      <a:endParaRPr lang="en-GB" sz="1800"/>
                    </a:p>
                  </a:txBody>
                  <a:tcPr marL="92422" marR="92422" marT="46211" marB="46211"/>
                </a:tc>
                <a:extLst>
                  <a:ext uri="{0D108BD9-81ED-4DB2-BD59-A6C34878D82A}">
                    <a16:rowId xmlns:a16="http://schemas.microsoft.com/office/drawing/2014/main" val="3930322669"/>
                  </a:ext>
                </a:extLst>
              </a:tr>
            </a:tbl>
          </a:graphicData>
        </a:graphic>
      </p:graphicFrame>
    </p:spTree>
    <p:extLst>
      <p:ext uri="{BB962C8B-B14F-4D97-AF65-F5344CB8AC3E}">
        <p14:creationId xmlns:p14="http://schemas.microsoft.com/office/powerpoint/2010/main" val="39507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40CB-0C09-4695-93E6-988637D8F05C}"/>
              </a:ext>
            </a:extLst>
          </p:cNvPr>
          <p:cNvSpPr txBox="1">
            <a:spLocks noGrp="1"/>
          </p:cNvSpPr>
          <p:nvPr>
            <p:ph type="title"/>
          </p:nvPr>
        </p:nvSpPr>
        <p:spPr>
          <a:xfrm>
            <a:off x="609600" y="533396"/>
            <a:ext cx="10972800" cy="990596"/>
          </a:xfrm>
          <a:prstGeom prst="rect">
            <a:avLst/>
          </a:prstGeom>
          <a:noFill/>
          <a:ln>
            <a:noFill/>
          </a:ln>
        </p:spPr>
        <p:txBody>
          <a:bodyPr wrap="square" anchor="ctr">
            <a:normAutofit/>
          </a:bodyPr>
          <a:lstStyle/>
          <a:p>
            <a:pPr lvl="0"/>
            <a:r>
              <a:rPr lang="en-GB" b="1"/>
              <a:t>CONDITIONS OF WORK - LEWISHAM</a:t>
            </a:r>
          </a:p>
        </p:txBody>
      </p:sp>
      <p:pic>
        <p:nvPicPr>
          <p:cNvPr id="5" name="Picture 4" descr="A screenshot of a cell phone&#10;&#10;Description automatically generated">
            <a:extLst>
              <a:ext uri="{FF2B5EF4-FFF2-40B4-BE49-F238E27FC236}">
                <a16:creationId xmlns:a16="http://schemas.microsoft.com/office/drawing/2014/main" id="{097F0DBB-87E4-4C6F-86CD-D602233F8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046858"/>
            <a:ext cx="5384804" cy="3971293"/>
          </a:xfrm>
          <a:prstGeom prst="rect">
            <a:avLst/>
          </a:prstGeom>
          <a:noFill/>
        </p:spPr>
      </p:pic>
      <p:sp>
        <p:nvSpPr>
          <p:cNvPr id="3" name="Content Placeholder 2">
            <a:extLst>
              <a:ext uri="{FF2B5EF4-FFF2-40B4-BE49-F238E27FC236}">
                <a16:creationId xmlns:a16="http://schemas.microsoft.com/office/drawing/2014/main" id="{160213B4-ECFB-462E-90BF-6F9545E9EC7B}"/>
              </a:ext>
            </a:extLst>
          </p:cNvPr>
          <p:cNvSpPr txBox="1">
            <a:spLocks noGrp="1"/>
          </p:cNvSpPr>
          <p:nvPr>
            <p:ph idx="2"/>
          </p:nvPr>
        </p:nvSpPr>
        <p:spPr>
          <a:xfrm>
            <a:off x="6197595" y="1673353"/>
            <a:ext cx="5384804" cy="4718303"/>
          </a:xfrm>
          <a:prstGeom prst="rect">
            <a:avLst/>
          </a:prstGeom>
          <a:noFill/>
          <a:ln>
            <a:noFill/>
          </a:ln>
        </p:spPr>
        <p:txBody>
          <a:bodyPr wrap="square" anchor="t">
            <a:normAutofit/>
          </a:bodyPr>
          <a:lstStyle/>
          <a:p>
            <a:pPr lvl="0"/>
            <a:endParaRPr lang="en-GB" dirty="0"/>
          </a:p>
          <a:p>
            <a:pPr lvl="0"/>
            <a:r>
              <a:rPr lang="en-GB"/>
              <a:t>46% on zero hours contracts (25% England) </a:t>
            </a:r>
          </a:p>
          <a:p>
            <a:pPr lvl="0"/>
            <a:endParaRPr lang="en-GB"/>
          </a:p>
          <a:p>
            <a:pPr lvl="0"/>
            <a:r>
              <a:rPr lang="en-GB"/>
              <a:t>46% full-time (51% England)</a:t>
            </a:r>
            <a:br>
              <a:rPr lang="en-GB"/>
            </a:br>
            <a:endParaRPr lang="en-GB"/>
          </a:p>
          <a:p>
            <a:r>
              <a:rPr lang="en-GB"/>
              <a:t>Care worker pay = £8.92 </a:t>
            </a:r>
          </a:p>
          <a:p>
            <a:pPr marL="0" indent="0">
              <a:buNone/>
            </a:pPr>
            <a:r>
              <a:rPr lang="en-GB"/>
              <a:t>(London Living Wage = £10.55)</a:t>
            </a:r>
          </a:p>
          <a:p>
            <a:pPr marL="0" lvl="0" indent="0">
              <a:buNone/>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533396"/>
            <a:ext cx="10972800" cy="990596"/>
          </a:xfrm>
        </p:spPr>
        <p:txBody>
          <a:bodyPr anchorCtr="1"/>
          <a:lstStyle/>
          <a:p>
            <a:pPr lvl="0" algn="ctr"/>
            <a:r>
              <a:rPr lang="en-GB" sz="3600" b="1">
                <a:solidFill>
                  <a:srgbClr val="C00000"/>
                </a:solidFill>
              </a:rPr>
              <a:t>UNISON’S ETHICAL CARE CHARTER</a:t>
            </a:r>
            <a:endParaRPr lang="en-GB" sz="3600" b="1" dirty="0">
              <a:solidFill>
                <a:srgbClr val="C00000"/>
              </a:solidFill>
            </a:endParaRPr>
          </a:p>
        </p:txBody>
      </p:sp>
      <p:sp>
        <p:nvSpPr>
          <p:cNvPr id="3" name="Content Placeholder 2"/>
          <p:cNvSpPr txBox="1">
            <a:spLocks noGrp="1"/>
          </p:cNvSpPr>
          <p:nvPr>
            <p:ph idx="1"/>
          </p:nvPr>
        </p:nvSpPr>
        <p:spPr>
          <a:xfrm>
            <a:off x="609600" y="1600200"/>
            <a:ext cx="10972800" cy="4876796"/>
          </a:xfrm>
        </p:spPr>
        <p:txBody>
          <a:bodyPr/>
          <a:lstStyle/>
          <a:p>
            <a:pPr lvl="0">
              <a:buFont typeface="Arial"/>
            </a:pPr>
            <a:endParaRPr lang="en-GB">
              <a:latin typeface="Arial" pitchFamily="34"/>
              <a:cs typeface="Arial" pitchFamily="34"/>
            </a:endParaRPr>
          </a:p>
          <a:p>
            <a:pPr lvl="0">
              <a:buFont typeface="Arial"/>
            </a:pPr>
            <a:r>
              <a:rPr lang="en-GB">
                <a:latin typeface="Arial" pitchFamily="34"/>
                <a:cs typeface="Arial" pitchFamily="34"/>
              </a:rPr>
              <a:t>Principle of quality employment for a quality service</a:t>
            </a:r>
          </a:p>
          <a:p>
            <a:pPr lvl="0">
              <a:buFont typeface="Arial"/>
            </a:pPr>
            <a:r>
              <a:rPr lang="en-GB">
                <a:latin typeface="Arial" pitchFamily="34"/>
                <a:cs typeface="Arial" pitchFamily="34"/>
              </a:rPr>
              <a:t>Adopted by Lewisham and 44 other councils/providers</a:t>
            </a:r>
          </a:p>
          <a:p>
            <a:pPr lvl="0">
              <a:buFont typeface="Arial"/>
            </a:pPr>
            <a:r>
              <a:rPr lang="en-GB">
                <a:latin typeface="Arial" pitchFamily="34"/>
                <a:cs typeface="Arial" pitchFamily="34"/>
              </a:rPr>
              <a:t>Requires payment of London Living Wage</a:t>
            </a:r>
          </a:p>
          <a:p>
            <a:pPr lvl="0">
              <a:buFont typeface="Arial"/>
            </a:pPr>
            <a:r>
              <a:rPr lang="en-GB">
                <a:latin typeface="Arial" pitchFamily="34"/>
                <a:cs typeface="Arial" pitchFamily="34"/>
              </a:rPr>
              <a:t>End to zero hours contracts…</a:t>
            </a:r>
          </a:p>
          <a:p>
            <a:pPr lvl="0">
              <a:buFont typeface="Arial"/>
            </a:pPr>
            <a:r>
              <a:rPr lang="en-GB">
                <a:latin typeface="Arial" pitchFamily="34"/>
                <a:cs typeface="Arial" pitchFamily="34"/>
              </a:rPr>
              <a:t>Statutory sick pay</a:t>
            </a:r>
          </a:p>
          <a:p>
            <a:pPr lvl="0">
              <a:buFont typeface="Arial"/>
            </a:pPr>
            <a:r>
              <a:rPr lang="en-GB">
                <a:latin typeface="Arial" pitchFamily="34"/>
                <a:cs typeface="Arial" pitchFamily="34"/>
              </a:rPr>
              <a:t>Payment for travel time between visits</a:t>
            </a:r>
          </a:p>
          <a:p>
            <a:pPr lvl="0">
              <a:buFont typeface="Arial"/>
            </a:pPr>
            <a:r>
              <a:rPr lang="en-GB">
                <a:latin typeface="Arial" pitchFamily="34"/>
                <a:cs typeface="Arial" pitchFamily="34"/>
              </a:rPr>
              <a:t>End to 15-minute visits</a:t>
            </a:r>
          </a:p>
          <a:p>
            <a:pPr lvl="0">
              <a:buFont typeface="Arial"/>
            </a:pPr>
            <a:r>
              <a:rPr lang="en-GB">
                <a:latin typeface="Arial" pitchFamily="34"/>
                <a:cs typeface="Arial" pitchFamily="34"/>
              </a:rPr>
              <a:t>Provision of training</a:t>
            </a:r>
          </a:p>
          <a:p>
            <a:pPr lvl="0">
              <a:buFont typeface="Arial"/>
            </a:pPr>
            <a:r>
              <a:rPr lang="en-GB">
                <a:latin typeface="Arial" pitchFamily="34"/>
                <a:cs typeface="Arial" pitchFamily="34"/>
              </a:rPr>
              <a:t>Is Lewisham complying?</a:t>
            </a:r>
          </a:p>
          <a:p>
            <a:pPr lvl="0">
              <a:buFont typeface="Arial"/>
            </a:pPr>
            <a:endParaRPr lang="en-GB">
              <a:latin typeface="Arial" pitchFamily="34"/>
              <a:cs typeface="Arial" pitchFamily="34"/>
            </a:endParaRPr>
          </a:p>
          <a:p>
            <a:pPr lvl="0"/>
            <a:endParaRPr lang="en-GB" dirty="0">
              <a:latin typeface="Arial" pitchFamily="34"/>
              <a:cs typeface="Arial" pitchFamily="34"/>
            </a:endParaRPr>
          </a:p>
        </p:txBody>
      </p:sp>
      <p:pic>
        <p:nvPicPr>
          <p:cNvPr id="5" name="Picture 4">
            <a:extLst>
              <a:ext uri="{FF2B5EF4-FFF2-40B4-BE49-F238E27FC236}">
                <a16:creationId xmlns:a16="http://schemas.microsoft.com/office/drawing/2014/main" id="{22C1067E-6D66-444D-B07B-6046FAA14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440" y="3844667"/>
            <a:ext cx="5013960" cy="26323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A9A3-7001-4262-802E-7249DF7FAD74}"/>
              </a:ext>
            </a:extLst>
          </p:cNvPr>
          <p:cNvSpPr>
            <a:spLocks noGrp="1"/>
          </p:cNvSpPr>
          <p:nvPr>
            <p:ph type="title"/>
          </p:nvPr>
        </p:nvSpPr>
        <p:spPr>
          <a:xfrm>
            <a:off x="655320" y="365125"/>
            <a:ext cx="5120114" cy="1692794"/>
          </a:xfrm>
        </p:spPr>
        <p:txBody>
          <a:bodyPr>
            <a:normAutofit/>
          </a:bodyPr>
          <a:lstStyle/>
          <a:p>
            <a:r>
              <a:rPr lang="en-GB" b="1" dirty="0">
                <a:solidFill>
                  <a:srgbClr val="C00000"/>
                </a:solidFill>
              </a:rPr>
              <a:t>AGENDA</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5B6A07-2AF6-4FFC-98B9-6C101002B4B7}"/>
              </a:ext>
            </a:extLst>
          </p:cNvPr>
          <p:cNvSpPr>
            <a:spLocks noGrp="1"/>
          </p:cNvSpPr>
          <p:nvPr>
            <p:ph idx="1"/>
          </p:nvPr>
        </p:nvSpPr>
        <p:spPr>
          <a:xfrm>
            <a:off x="655321" y="2575034"/>
            <a:ext cx="5120113" cy="3462228"/>
          </a:xfrm>
        </p:spPr>
        <p:txBody>
          <a:bodyPr>
            <a:normAutofit lnSpcReduction="10000"/>
          </a:bodyPr>
          <a:lstStyle/>
          <a:p>
            <a:r>
              <a:rPr lang="en-GB" dirty="0"/>
              <a:t>Campaigning – who we are</a:t>
            </a:r>
          </a:p>
          <a:p>
            <a:r>
              <a:rPr lang="en-GB" dirty="0"/>
              <a:t>Definitions – social care</a:t>
            </a:r>
          </a:p>
          <a:p>
            <a:r>
              <a:rPr lang="en-GB" dirty="0"/>
              <a:t>Austerity</a:t>
            </a:r>
          </a:p>
          <a:p>
            <a:r>
              <a:rPr lang="en-GB" dirty="0"/>
              <a:t>Privatisation</a:t>
            </a:r>
          </a:p>
          <a:p>
            <a:r>
              <a:rPr lang="en-GB" dirty="0"/>
              <a:t>Workforce</a:t>
            </a:r>
          </a:p>
          <a:p>
            <a:r>
              <a:rPr lang="en-GB" dirty="0"/>
              <a:t>Policy options</a:t>
            </a:r>
          </a:p>
          <a:p>
            <a:r>
              <a:rPr lang="en-GB" dirty="0"/>
              <a:t>Fightback</a:t>
            </a:r>
          </a:p>
          <a:p>
            <a:endParaRPr lang="en-GB" sz="1800" dirty="0"/>
          </a:p>
        </p:txBody>
      </p:sp>
      <p:pic>
        <p:nvPicPr>
          <p:cNvPr id="5" name="Picture 4" descr="A person sitting on a table&#10;&#10;Description automatically generated">
            <a:extLst>
              <a:ext uri="{FF2B5EF4-FFF2-40B4-BE49-F238E27FC236}">
                <a16:creationId xmlns:a16="http://schemas.microsoft.com/office/drawing/2014/main" id="{8F1A5F52-B598-4B97-96F7-ED1B25A7C2B6}"/>
              </a:ext>
            </a:extLst>
          </p:cNvPr>
          <p:cNvPicPr>
            <a:picLocks noChangeAspect="1"/>
          </p:cNvPicPr>
          <p:nvPr/>
        </p:nvPicPr>
        <p:blipFill rotWithShape="1">
          <a:blip r:embed="rId2">
            <a:extLst>
              <a:ext uri="{28A0092B-C50C-407E-A947-70E740481C1C}">
                <a14:useLocalDpi xmlns:a14="http://schemas.microsoft.com/office/drawing/2010/main" val="0"/>
              </a:ext>
            </a:extLst>
          </a:blip>
          <a:srcRect l="23442" r="751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7517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FA5D56-7ECA-426B-BAE5-251FE3A520CA}"/>
              </a:ext>
            </a:extLst>
          </p:cNvPr>
          <p:cNvSpPr txBox="1"/>
          <p:nvPr/>
        </p:nvSpPr>
        <p:spPr>
          <a:xfrm>
            <a:off x="4500880" y="2767280"/>
            <a:ext cx="31902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C00000"/>
                </a:solidFill>
                <a:effectLst/>
                <a:uLnTx/>
                <a:uFillTx/>
                <a:latin typeface="Calibri"/>
                <a:ea typeface="+mn-ea"/>
                <a:cs typeface="+mn-cs"/>
              </a:rPr>
              <a:t>POLICY</a:t>
            </a:r>
          </a:p>
        </p:txBody>
      </p:sp>
    </p:spTree>
    <p:extLst>
      <p:ext uri="{BB962C8B-B14F-4D97-AF65-F5344CB8AC3E}">
        <p14:creationId xmlns:p14="http://schemas.microsoft.com/office/powerpoint/2010/main" val="423013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8E08-7104-4755-8837-2DCC8A59AC3A}"/>
              </a:ext>
            </a:extLst>
          </p:cNvPr>
          <p:cNvSpPr>
            <a:spLocks noGrp="1"/>
          </p:cNvSpPr>
          <p:nvPr>
            <p:ph type="title"/>
          </p:nvPr>
        </p:nvSpPr>
        <p:spPr>
          <a:xfrm>
            <a:off x="609600" y="533396"/>
            <a:ext cx="10972800" cy="990596"/>
          </a:xfrm>
        </p:spPr>
        <p:txBody>
          <a:bodyPr/>
          <a:lstStyle/>
          <a:p>
            <a:r>
              <a:rPr lang="en-GB" b="1" dirty="0">
                <a:solidFill>
                  <a:srgbClr val="C00000"/>
                </a:solidFill>
              </a:rPr>
              <a:t>LABOUR’S POLICY ON SOCIAL CARE</a:t>
            </a:r>
          </a:p>
        </p:txBody>
      </p:sp>
      <p:sp>
        <p:nvSpPr>
          <p:cNvPr id="3" name="Content Placeholder 2">
            <a:extLst>
              <a:ext uri="{FF2B5EF4-FFF2-40B4-BE49-F238E27FC236}">
                <a16:creationId xmlns:a16="http://schemas.microsoft.com/office/drawing/2014/main" id="{23FDF2C4-98D7-4243-9860-7F5C63684E72}"/>
              </a:ext>
            </a:extLst>
          </p:cNvPr>
          <p:cNvSpPr>
            <a:spLocks noGrp="1"/>
          </p:cNvSpPr>
          <p:nvPr>
            <p:ph idx="1"/>
          </p:nvPr>
        </p:nvSpPr>
        <p:spPr>
          <a:xfrm>
            <a:off x="609600" y="1600200"/>
            <a:ext cx="10972800" cy="4876796"/>
          </a:xfrm>
        </p:spPr>
        <p:txBody>
          <a:bodyPr/>
          <a:lstStyle/>
          <a:p>
            <a:r>
              <a:rPr lang="en-GB" b="1" dirty="0"/>
              <a:t>National Care Service for England</a:t>
            </a:r>
            <a:r>
              <a:rPr lang="en-GB" dirty="0"/>
              <a:t>, alongside the NHS, </a:t>
            </a:r>
          </a:p>
          <a:p>
            <a:pPr lvl="1"/>
            <a:r>
              <a:rPr lang="en-GB" dirty="0"/>
              <a:t>single commissioning, partnership arrangements, pooled budgets and joint working arrangements. </a:t>
            </a:r>
          </a:p>
          <a:p>
            <a:r>
              <a:rPr lang="en-GB" b="1" dirty="0"/>
              <a:t>Increase of £8 billion over next Parliament</a:t>
            </a:r>
          </a:p>
          <a:p>
            <a:pPr lvl="1"/>
            <a:r>
              <a:rPr lang="en-GB" dirty="0"/>
              <a:t>a maximum limit on lifetime personal contributions to care costs, </a:t>
            </a:r>
          </a:p>
          <a:p>
            <a:pPr lvl="1"/>
            <a:r>
              <a:rPr lang="en-GB" dirty="0"/>
              <a:t>raise the asset threshold below which people are entitled to state support, </a:t>
            </a:r>
          </a:p>
          <a:p>
            <a:pPr lvl="1"/>
            <a:r>
              <a:rPr lang="en-GB" dirty="0"/>
              <a:t>and provide free end of life care.</a:t>
            </a:r>
          </a:p>
          <a:p>
            <a:r>
              <a:rPr lang="en-GB" b="1" dirty="0"/>
              <a:t>Increase Carer’s Allowance </a:t>
            </a:r>
            <a:r>
              <a:rPr lang="en-GB" dirty="0"/>
              <a:t>for unpaid full-time </a:t>
            </a:r>
            <a:br>
              <a:rPr lang="en-GB" dirty="0"/>
            </a:br>
            <a:r>
              <a:rPr lang="en-GB" dirty="0"/>
              <a:t>carers</a:t>
            </a:r>
          </a:p>
          <a:p>
            <a:r>
              <a:rPr lang="en-GB" b="1" dirty="0"/>
              <a:t>Extra £350 million a year </a:t>
            </a:r>
            <a:r>
              <a:rPr lang="en-GB" dirty="0"/>
              <a:t>for autistic people </a:t>
            </a:r>
            <a:br>
              <a:rPr lang="en-GB" dirty="0"/>
            </a:br>
            <a:r>
              <a:rPr lang="en-GB" dirty="0"/>
              <a:t>and people with LD to live in community.</a:t>
            </a:r>
          </a:p>
          <a:p>
            <a:r>
              <a:rPr lang="en-GB" b="1" dirty="0"/>
              <a:t>£350m on training </a:t>
            </a:r>
            <a:r>
              <a:rPr lang="en-GB" dirty="0"/>
              <a:t>for social care workforce</a:t>
            </a:r>
          </a:p>
        </p:txBody>
      </p:sp>
      <p:pic>
        <p:nvPicPr>
          <p:cNvPr id="4" name="Picture 3">
            <a:extLst>
              <a:ext uri="{FF2B5EF4-FFF2-40B4-BE49-F238E27FC236}">
                <a16:creationId xmlns:a16="http://schemas.microsoft.com/office/drawing/2014/main" id="{9E2ACF7C-B8E9-4C8B-B1DD-82B49E6F224B}"/>
              </a:ext>
            </a:extLst>
          </p:cNvPr>
          <p:cNvPicPr>
            <a:picLocks noChangeAspect="1"/>
          </p:cNvPicPr>
          <p:nvPr/>
        </p:nvPicPr>
        <p:blipFill>
          <a:blip r:embed="rId2"/>
          <a:stretch>
            <a:fillRect/>
          </a:stretch>
        </p:blipFill>
        <p:spPr>
          <a:xfrm>
            <a:off x="8963025" y="4182491"/>
            <a:ext cx="2739390" cy="2294505"/>
          </a:xfrm>
          <a:prstGeom prst="rect">
            <a:avLst/>
          </a:prstGeom>
        </p:spPr>
      </p:pic>
    </p:spTree>
    <p:extLst>
      <p:ext uri="{BB962C8B-B14F-4D97-AF65-F5344CB8AC3E}">
        <p14:creationId xmlns:p14="http://schemas.microsoft.com/office/powerpoint/2010/main" val="495760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204A-F13A-4D05-B60C-23C864A87209}"/>
              </a:ext>
            </a:extLst>
          </p:cNvPr>
          <p:cNvSpPr>
            <a:spLocks noGrp="1"/>
          </p:cNvSpPr>
          <p:nvPr>
            <p:ph type="title"/>
          </p:nvPr>
        </p:nvSpPr>
        <p:spPr>
          <a:xfrm>
            <a:off x="609600" y="752471"/>
            <a:ext cx="10972800" cy="990596"/>
          </a:xfrm>
        </p:spPr>
        <p:txBody>
          <a:bodyPr/>
          <a:lstStyle/>
          <a:p>
            <a:r>
              <a:rPr lang="en-GB" b="1" dirty="0">
                <a:solidFill>
                  <a:srgbClr val="C00000"/>
                </a:solidFill>
              </a:rPr>
              <a:t>SHA POLICY 1</a:t>
            </a:r>
            <a:br>
              <a:rPr lang="en-GB" dirty="0">
                <a:solidFill>
                  <a:srgbClr val="C00000"/>
                </a:solidFill>
              </a:rPr>
            </a:br>
            <a:endParaRPr lang="en-GB" dirty="0"/>
          </a:p>
        </p:txBody>
      </p:sp>
      <p:sp>
        <p:nvSpPr>
          <p:cNvPr id="3" name="Content Placeholder 2">
            <a:extLst>
              <a:ext uri="{FF2B5EF4-FFF2-40B4-BE49-F238E27FC236}">
                <a16:creationId xmlns:a16="http://schemas.microsoft.com/office/drawing/2014/main" id="{6471B7B0-77E4-47BE-9A11-42B288A52052}"/>
              </a:ext>
            </a:extLst>
          </p:cNvPr>
          <p:cNvSpPr>
            <a:spLocks noGrp="1"/>
          </p:cNvSpPr>
          <p:nvPr>
            <p:ph idx="1"/>
          </p:nvPr>
        </p:nvSpPr>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Conference demands Labour legislates a duty on the </a:t>
            </a:r>
            <a:r>
              <a:rPr lang="en-GB" b="1" dirty="0" err="1">
                <a:latin typeface="Calibri" panose="020F0502020204030204" pitchFamily="34" charset="0"/>
                <a:ea typeface="Calibri" panose="020F0502020204030204" pitchFamily="34" charset="0"/>
                <a:cs typeface="Times New Roman" panose="02020603050405020304" pitchFamily="18" charset="0"/>
              </a:rPr>
              <a:t>SoS</a:t>
            </a:r>
            <a:r>
              <a:rPr lang="en-GB" b="1" dirty="0">
                <a:latin typeface="Calibri" panose="020F0502020204030204" pitchFamily="34" charset="0"/>
                <a:ea typeface="Calibri" panose="020F0502020204030204" pitchFamily="34" charset="0"/>
                <a:cs typeface="Times New Roman" panose="02020603050405020304" pitchFamily="18" charset="0"/>
              </a:rPr>
              <a:t> to provide a universal system of social care and support acknowledging a right to independent living wherever possible: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Based on need and offering choice. </a:t>
            </a: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Meeting the needs of all disabled, frail and sick throughout life with robust safeguarding procedures. </a:t>
            </a: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Free at the point of use, universally provided, fully funded through progressive taxation </a:t>
            </a: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Subject to national standards based on Human Rights, choice, dignity and respect for all, complying with the UN Rights of persons with disabilities, including Articles on Independent Living (19) Highest Attainable Health (25) and Education (24). </a:t>
            </a:r>
          </a:p>
          <a:p>
            <a:pPr marL="0" indent="0">
              <a:buNone/>
            </a:pPr>
            <a:endParaRPr lang="en-GB" dirty="0"/>
          </a:p>
        </p:txBody>
      </p:sp>
      <p:pic>
        <p:nvPicPr>
          <p:cNvPr id="4" name="Picture 3">
            <a:extLst>
              <a:ext uri="{FF2B5EF4-FFF2-40B4-BE49-F238E27FC236}">
                <a16:creationId xmlns:a16="http://schemas.microsoft.com/office/drawing/2014/main" id="{168256E8-8266-430D-949A-C4174FEE6446}"/>
              </a:ext>
            </a:extLst>
          </p:cNvPr>
          <p:cNvPicPr>
            <a:picLocks noChangeAspect="1"/>
          </p:cNvPicPr>
          <p:nvPr/>
        </p:nvPicPr>
        <p:blipFill>
          <a:blip r:embed="rId2"/>
          <a:stretch>
            <a:fillRect/>
          </a:stretch>
        </p:blipFill>
        <p:spPr>
          <a:xfrm>
            <a:off x="9336658" y="543007"/>
            <a:ext cx="1390476" cy="704762"/>
          </a:xfrm>
          <a:prstGeom prst="rect">
            <a:avLst/>
          </a:prstGeom>
        </p:spPr>
      </p:pic>
    </p:spTree>
    <p:extLst>
      <p:ext uri="{BB962C8B-B14F-4D97-AF65-F5344CB8AC3E}">
        <p14:creationId xmlns:p14="http://schemas.microsoft.com/office/powerpoint/2010/main" val="163031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0B46-DDB9-4D5D-B1D1-3F46B20A1522}"/>
              </a:ext>
            </a:extLst>
          </p:cNvPr>
          <p:cNvSpPr>
            <a:spLocks noGrp="1"/>
          </p:cNvSpPr>
          <p:nvPr>
            <p:ph type="title"/>
          </p:nvPr>
        </p:nvSpPr>
        <p:spPr/>
        <p:txBody>
          <a:bodyPr/>
          <a:lstStyle/>
          <a:p>
            <a:r>
              <a:rPr lang="en-GB" b="1" dirty="0"/>
              <a:t>SHA POLICY 2</a:t>
            </a:r>
          </a:p>
        </p:txBody>
      </p:sp>
      <p:sp>
        <p:nvSpPr>
          <p:cNvPr id="3" name="Content Placeholder 2">
            <a:extLst>
              <a:ext uri="{FF2B5EF4-FFF2-40B4-BE49-F238E27FC236}">
                <a16:creationId xmlns:a16="http://schemas.microsoft.com/office/drawing/2014/main" id="{1F7474C6-1205-41DB-977C-B9CFCE2D5357}"/>
              </a:ext>
            </a:extLst>
          </p:cNvPr>
          <p:cNvSpPr>
            <a:spLocks noGrp="1"/>
          </p:cNvSpPr>
          <p:nvPr>
            <p:ph idx="1"/>
          </p:nvPr>
        </p:nvSpPr>
        <p:spPr/>
        <p:txBody>
          <a:bodyPr/>
          <a:lstStyle/>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Democratically run services, delivered through local public bodies working co-productively together with users and carers.</a:t>
            </a: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Training to nationally agreed qualifications, career structure, pay and conditions.</a:t>
            </a:r>
          </a:p>
          <a:p>
            <a:pPr marL="342900" lvl="0" indent="-342900">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Gives informal carers strong rights and support, including finances and mental health. </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b="1" dirty="0">
                <a:latin typeface="Calibri" panose="020F0502020204030204" pitchFamily="34" charset="0"/>
                <a:ea typeface="Calibri" panose="020F0502020204030204" pitchFamily="34" charset="0"/>
                <a:cs typeface="Times New Roman" panose="02020603050405020304" pitchFamily="18" charset="0"/>
              </a:rPr>
              <a:t>Labour to establish a taskforce involving users and carers/Trade Unions/relevant organisations to deliver the above, including an independent advocate system, and national independent living support service.</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1092FC96-145F-49CB-9D87-72FE0CEE1D50}"/>
              </a:ext>
            </a:extLst>
          </p:cNvPr>
          <p:cNvPicPr>
            <a:picLocks noChangeAspect="1"/>
          </p:cNvPicPr>
          <p:nvPr/>
        </p:nvPicPr>
        <p:blipFill>
          <a:blip r:embed="rId2"/>
          <a:stretch>
            <a:fillRect/>
          </a:stretch>
        </p:blipFill>
        <p:spPr>
          <a:xfrm>
            <a:off x="8799944" y="5059017"/>
            <a:ext cx="2496968" cy="1265587"/>
          </a:xfrm>
          <a:prstGeom prst="rect">
            <a:avLst/>
          </a:prstGeom>
        </p:spPr>
      </p:pic>
    </p:spTree>
    <p:extLst>
      <p:ext uri="{BB962C8B-B14F-4D97-AF65-F5344CB8AC3E}">
        <p14:creationId xmlns:p14="http://schemas.microsoft.com/office/powerpoint/2010/main" val="37568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C489-2E68-49E3-9DA8-58EB6D5AED14}"/>
              </a:ext>
            </a:extLst>
          </p:cNvPr>
          <p:cNvSpPr>
            <a:spLocks noGrp="1"/>
          </p:cNvSpPr>
          <p:nvPr>
            <p:ph type="title"/>
          </p:nvPr>
        </p:nvSpPr>
        <p:spPr/>
        <p:txBody>
          <a:bodyPr/>
          <a:lstStyle/>
          <a:p>
            <a:r>
              <a:rPr lang="en-GB" b="1" dirty="0"/>
              <a:t>WHAT WE MEAN BY FULLY FUNDED</a:t>
            </a:r>
          </a:p>
        </p:txBody>
      </p:sp>
      <p:sp>
        <p:nvSpPr>
          <p:cNvPr id="3" name="Content Placeholder 2">
            <a:extLst>
              <a:ext uri="{FF2B5EF4-FFF2-40B4-BE49-F238E27FC236}">
                <a16:creationId xmlns:a16="http://schemas.microsoft.com/office/drawing/2014/main" id="{38CCC507-470D-4B58-99F6-ADE236F093A4}"/>
              </a:ext>
            </a:extLst>
          </p:cNvPr>
          <p:cNvSpPr>
            <a:spLocks noGrp="1"/>
          </p:cNvSpPr>
          <p:nvPr>
            <p:ph idx="1"/>
          </p:nvPr>
        </p:nvSpPr>
        <p:spPr/>
        <p:txBody>
          <a:bodyPr/>
          <a:lstStyle/>
          <a:p>
            <a:pPr lvl="0" fontAlgn="base"/>
            <a:r>
              <a:rPr lang="en-US" sz="2000" dirty="0"/>
              <a:t>Everyone gets the Social Care they need</a:t>
            </a:r>
            <a:endParaRPr lang="en-GB" sz="2000" dirty="0"/>
          </a:p>
          <a:p>
            <a:pPr lvl="0" fontAlgn="base"/>
            <a:r>
              <a:rPr lang="en-US" sz="2000" dirty="0"/>
              <a:t>The system is universal and free with no means-testing or taxing of disabled people</a:t>
            </a:r>
            <a:endParaRPr lang="en-GB" sz="2000" dirty="0"/>
          </a:p>
          <a:p>
            <a:pPr lvl="0" fontAlgn="base"/>
            <a:r>
              <a:rPr lang="en-US" sz="2000" dirty="0"/>
              <a:t>Disabled people who need Social Care get entitlements that are sufficient to enable them to live as equal citizens</a:t>
            </a:r>
            <a:endParaRPr lang="en-GB" sz="2000" dirty="0"/>
          </a:p>
          <a:p>
            <a:pPr lvl="0" fontAlgn="base"/>
            <a:r>
              <a:rPr lang="en-US" sz="2000" dirty="0"/>
              <a:t>Social Care staff are paid fairly, not exploited nor pushed on to the lowest possible salary</a:t>
            </a:r>
            <a:endParaRPr lang="en-GB" sz="2000" dirty="0"/>
          </a:p>
          <a:p>
            <a:pPr lvl="0" fontAlgn="base"/>
            <a:r>
              <a:rPr lang="en-US" sz="2000" dirty="0"/>
              <a:t>The essential role of family and the wider community is recognised, respected and supported</a:t>
            </a:r>
            <a:endParaRPr lang="en-GB" sz="2000" dirty="0"/>
          </a:p>
          <a:p>
            <a:pPr lvl="0" fontAlgn="base"/>
            <a:r>
              <a:rPr lang="en-US" sz="2000" dirty="0"/>
              <a:t>The system is subject to regular review and is accountable to disabled people, families, staff and the wider communities they serve and can be monitored against human rights standards</a:t>
            </a:r>
            <a:br>
              <a:rPr lang="en-US" sz="2000" dirty="0"/>
            </a:br>
            <a:endParaRPr lang="en-GB" sz="2000" dirty="0"/>
          </a:p>
          <a:p>
            <a:r>
              <a:rPr lang="en-US" b="1" dirty="0">
                <a:solidFill>
                  <a:srgbClr val="C00000"/>
                </a:solidFill>
              </a:rPr>
              <a:t>Social Care is funded by progressive taxation, on the same basis as other public services, not linked to some hypothecated income stream, which may or may not be adequate over the long-term</a:t>
            </a:r>
            <a:endParaRPr lang="en-GB" b="1" dirty="0">
              <a:solidFill>
                <a:srgbClr val="C00000"/>
              </a:solidFill>
            </a:endParaRPr>
          </a:p>
          <a:p>
            <a:endParaRPr lang="en-GB" dirty="0"/>
          </a:p>
        </p:txBody>
      </p:sp>
    </p:spTree>
    <p:extLst>
      <p:ext uri="{BB962C8B-B14F-4D97-AF65-F5344CB8AC3E}">
        <p14:creationId xmlns:p14="http://schemas.microsoft.com/office/powerpoint/2010/main" val="283851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1BC1-56E3-4E26-BFCA-412B04AABA82}"/>
              </a:ext>
            </a:extLst>
          </p:cNvPr>
          <p:cNvSpPr>
            <a:spLocks noGrp="1"/>
          </p:cNvSpPr>
          <p:nvPr>
            <p:ph type="title"/>
          </p:nvPr>
        </p:nvSpPr>
        <p:spPr/>
        <p:txBody>
          <a:bodyPr/>
          <a:lstStyle/>
          <a:p>
            <a:r>
              <a:rPr lang="en-GB" b="1" dirty="0"/>
              <a:t>THE COST IN ENGLAND OVER 5 YEARS</a:t>
            </a:r>
          </a:p>
        </p:txBody>
      </p:sp>
      <p:sp>
        <p:nvSpPr>
          <p:cNvPr id="3" name="Content Placeholder 2">
            <a:extLst>
              <a:ext uri="{FF2B5EF4-FFF2-40B4-BE49-F238E27FC236}">
                <a16:creationId xmlns:a16="http://schemas.microsoft.com/office/drawing/2014/main" id="{2774E6DC-9AF4-4581-B893-00F61C19B9CD}"/>
              </a:ext>
            </a:extLst>
          </p:cNvPr>
          <p:cNvSpPr>
            <a:spLocks noGrp="1"/>
          </p:cNvSpPr>
          <p:nvPr>
            <p:ph idx="1"/>
          </p:nvPr>
        </p:nvSpPr>
        <p:spPr/>
        <p:txBody>
          <a:bodyPr/>
          <a:lstStyle/>
          <a:p>
            <a:pPr lvl="0" fontAlgn="base"/>
            <a:r>
              <a:rPr lang="en-US" b="1" dirty="0"/>
              <a:t>End means-testing</a:t>
            </a:r>
            <a:r>
              <a:rPr lang="en-US" dirty="0"/>
              <a:t>.  </a:t>
            </a:r>
          </a:p>
          <a:p>
            <a:pPr lvl="1" fontAlgn="base"/>
            <a:r>
              <a:rPr lang="en-US" b="1" dirty="0">
                <a:solidFill>
                  <a:srgbClr val="C00000"/>
                </a:solidFill>
              </a:rPr>
              <a:t>£10 billion</a:t>
            </a:r>
            <a:r>
              <a:rPr lang="en-US" dirty="0">
                <a:solidFill>
                  <a:srgbClr val="C00000"/>
                </a:solidFill>
              </a:rPr>
              <a:t> </a:t>
            </a:r>
            <a:r>
              <a:rPr lang="en-US" dirty="0"/>
              <a:t>(current cost of privately purchased care)  </a:t>
            </a:r>
            <a:r>
              <a:rPr lang="en-US" dirty="0">
                <a:solidFill>
                  <a:srgbClr val="C00000"/>
                </a:solidFill>
              </a:rPr>
              <a:t>PLUS</a:t>
            </a:r>
          </a:p>
          <a:p>
            <a:pPr lvl="1" fontAlgn="base"/>
            <a:r>
              <a:rPr lang="en-US" b="1" dirty="0">
                <a:solidFill>
                  <a:srgbClr val="C00000"/>
                </a:solidFill>
              </a:rPr>
              <a:t>£1 billion</a:t>
            </a:r>
            <a:r>
              <a:rPr lang="en-US" dirty="0">
                <a:solidFill>
                  <a:srgbClr val="C00000"/>
                </a:solidFill>
              </a:rPr>
              <a:t> </a:t>
            </a:r>
            <a:r>
              <a:rPr lang="en-US" dirty="0"/>
              <a:t>(income from charging).</a:t>
            </a:r>
          </a:p>
          <a:p>
            <a:pPr lvl="1" fontAlgn="base"/>
            <a:r>
              <a:rPr lang="en-US" dirty="0"/>
              <a:t>£8 billion for free personal care</a:t>
            </a:r>
            <a:endParaRPr lang="en-GB" dirty="0"/>
          </a:p>
          <a:p>
            <a:pPr lvl="0" fontAlgn="base"/>
            <a:r>
              <a:rPr lang="en-US" b="1" dirty="0"/>
              <a:t>Increase support </a:t>
            </a:r>
            <a:r>
              <a:rPr lang="en-US" dirty="0"/>
              <a:t>to 2009 levels(a 44% increase) </a:t>
            </a:r>
          </a:p>
          <a:p>
            <a:pPr lvl="1" fontAlgn="base"/>
            <a:r>
              <a:rPr lang="en-US" b="1" dirty="0">
                <a:solidFill>
                  <a:srgbClr val="C00000"/>
                </a:solidFill>
              </a:rPr>
              <a:t>£6 billion</a:t>
            </a:r>
            <a:r>
              <a:rPr lang="en-US" dirty="0">
                <a:solidFill>
                  <a:srgbClr val="C00000"/>
                </a:solidFill>
              </a:rPr>
              <a:t>.</a:t>
            </a:r>
            <a:endParaRPr lang="en-GB" dirty="0">
              <a:solidFill>
                <a:srgbClr val="C00000"/>
              </a:solidFill>
            </a:endParaRPr>
          </a:p>
          <a:p>
            <a:pPr lvl="0" fontAlgn="base"/>
            <a:r>
              <a:rPr lang="en-US" b="1" dirty="0"/>
              <a:t>Increase salaries </a:t>
            </a:r>
            <a:r>
              <a:rPr lang="en-US" dirty="0"/>
              <a:t>by 25% and reduce pay inequalities to 1:3 </a:t>
            </a:r>
          </a:p>
          <a:p>
            <a:pPr lvl="1" fontAlgn="base"/>
            <a:r>
              <a:rPr lang="en-US" b="1" dirty="0">
                <a:solidFill>
                  <a:srgbClr val="C00000"/>
                </a:solidFill>
              </a:rPr>
              <a:t>£5 billion</a:t>
            </a:r>
            <a:r>
              <a:rPr lang="en-US" dirty="0">
                <a:solidFill>
                  <a:srgbClr val="C00000"/>
                </a:solidFill>
              </a:rPr>
              <a:t>.</a:t>
            </a:r>
            <a:endParaRPr lang="en-GB" dirty="0">
              <a:solidFill>
                <a:srgbClr val="C00000"/>
              </a:solidFill>
            </a:endParaRPr>
          </a:p>
          <a:p>
            <a:pPr lvl="0" fontAlgn="base"/>
            <a:r>
              <a:rPr lang="en-US" b="1" dirty="0"/>
              <a:t>The total cost of Adult Social Care in England</a:t>
            </a:r>
          </a:p>
          <a:p>
            <a:pPr lvl="1" fontAlgn="base"/>
            <a:r>
              <a:rPr lang="en-US" dirty="0">
                <a:solidFill>
                  <a:srgbClr val="C00000"/>
                </a:solidFill>
              </a:rPr>
              <a:t> </a:t>
            </a:r>
            <a:r>
              <a:rPr lang="en-US" b="1" dirty="0">
                <a:solidFill>
                  <a:srgbClr val="C00000"/>
                </a:solidFill>
              </a:rPr>
              <a:t>£40 billion</a:t>
            </a:r>
            <a:r>
              <a:rPr lang="en-US" dirty="0">
                <a:solidFill>
                  <a:srgbClr val="C00000"/>
                </a:solidFill>
              </a:rPr>
              <a:t> or 2% of GDP</a:t>
            </a:r>
            <a:r>
              <a:rPr lang="en-US" dirty="0"/>
              <a:t>, (not counting savings from better administration or for other public services).</a:t>
            </a:r>
            <a:endParaRPr lang="en-GB" dirty="0"/>
          </a:p>
          <a:p>
            <a:endParaRPr lang="en-GB" dirty="0"/>
          </a:p>
        </p:txBody>
      </p:sp>
    </p:spTree>
    <p:extLst>
      <p:ext uri="{BB962C8B-B14F-4D97-AF65-F5344CB8AC3E}">
        <p14:creationId xmlns:p14="http://schemas.microsoft.com/office/powerpoint/2010/main" val="334295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r>
              <a:rPr lang="en-GB" sz="3600" b="1" dirty="0">
                <a:solidFill>
                  <a:srgbClr val="C00000"/>
                </a:solidFill>
                <a:latin typeface="Arial" pitchFamily="34"/>
                <a:cs typeface="Arial" pitchFamily="34"/>
              </a:rPr>
              <a:t>TRANSITION FROM PRIVATE TO PUBLIC PROVISION</a:t>
            </a:r>
            <a:endParaRPr lang="en-GB" sz="3600" b="1" dirty="0">
              <a:solidFill>
                <a:srgbClr val="C00000"/>
              </a:solidFill>
            </a:endParaRPr>
          </a:p>
        </p:txBody>
      </p:sp>
      <p:sp>
        <p:nvSpPr>
          <p:cNvPr id="3" name="Content Placeholder 2"/>
          <p:cNvSpPr txBox="1">
            <a:spLocks noGrp="1"/>
          </p:cNvSpPr>
          <p:nvPr>
            <p:ph idx="1"/>
          </p:nvPr>
        </p:nvSpPr>
        <p:spPr/>
        <p:txBody>
          <a:bodyPr/>
          <a:lstStyle/>
          <a:p>
            <a:pPr marL="0" indent="0">
              <a:buNone/>
            </a:pPr>
            <a:endParaRPr lang="en-GB" b="1" dirty="0">
              <a:latin typeface="Cambria"/>
              <a:cs typeface="Times New Roman"/>
            </a:endParaRPr>
          </a:p>
          <a:p>
            <a:pPr lvl="0">
              <a:buFont typeface="Arial"/>
            </a:pPr>
            <a:r>
              <a:rPr lang="en-GB" sz="3200" dirty="0">
                <a:latin typeface="Arial" pitchFamily="34"/>
                <a:cs typeface="Arial" pitchFamily="34"/>
              </a:rPr>
              <a:t>Buying out large care companies – book value rather than market value?</a:t>
            </a:r>
          </a:p>
          <a:p>
            <a:pPr lvl="0">
              <a:buFont typeface="Arial"/>
            </a:pPr>
            <a:r>
              <a:rPr lang="en-GB" sz="3200" dirty="0">
                <a:latin typeface="Arial" pitchFamily="34"/>
                <a:cs typeface="Arial" pitchFamily="34"/>
              </a:rPr>
              <a:t>How to encourage smaller care companies to become part of a NCS – use franchising model without profit motive or exit from existing contracts?</a:t>
            </a:r>
          </a:p>
          <a:p>
            <a:pPr lvl="0">
              <a:buFont typeface="Arial"/>
            </a:pPr>
            <a:r>
              <a:rPr lang="en-GB" sz="3200" dirty="0">
                <a:latin typeface="Arial" pitchFamily="34"/>
                <a:cs typeface="Arial" pitchFamily="34"/>
              </a:rPr>
              <a:t>Future role of voluntary sector as source of innovation – grants not contracts</a:t>
            </a:r>
          </a:p>
          <a:p>
            <a:pPr lvl="0">
              <a:buFont typeface="Arial"/>
            </a:pPr>
            <a:endParaRPr lang="en-GB" dirty="0">
              <a:latin typeface="Arial" pitchFamily="34"/>
              <a:cs typeface="Arial" pitchFamily="34"/>
            </a:endParaRPr>
          </a:p>
          <a:p>
            <a:pPr lvl="0"/>
            <a:endParaRPr lang="en-GB" dirty="0">
              <a:latin typeface="Arial" pitchFamily="34"/>
              <a:cs typeface="Arial" pitchFamily="34"/>
            </a:endParaRPr>
          </a:p>
        </p:txBody>
      </p:sp>
      <p:pic>
        <p:nvPicPr>
          <p:cNvPr id="4" name="Picture 3">
            <a:extLst>
              <a:ext uri="{FF2B5EF4-FFF2-40B4-BE49-F238E27FC236}">
                <a16:creationId xmlns:a16="http://schemas.microsoft.com/office/drawing/2014/main" id="{54DAE622-059E-423C-94A3-AE75DA982054}"/>
              </a:ext>
            </a:extLst>
          </p:cNvPr>
          <p:cNvPicPr>
            <a:picLocks noChangeAspect="1"/>
          </p:cNvPicPr>
          <p:nvPr/>
        </p:nvPicPr>
        <p:blipFill>
          <a:blip r:embed="rId2"/>
          <a:stretch>
            <a:fillRect/>
          </a:stretch>
        </p:blipFill>
        <p:spPr>
          <a:xfrm>
            <a:off x="8849639" y="5211409"/>
            <a:ext cx="2496968" cy="12655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en-GB" sz="2800" b="1" dirty="0">
                <a:solidFill>
                  <a:srgbClr val="C00000"/>
                </a:solidFill>
                <a:latin typeface="Arial" pitchFamily="34"/>
                <a:cs typeface="Arial" pitchFamily="34"/>
              </a:rPr>
              <a:t>RELATIONSHIP BETWEEN NHS AND SOCIAL CARE</a:t>
            </a:r>
          </a:p>
        </p:txBody>
      </p:sp>
      <p:sp>
        <p:nvSpPr>
          <p:cNvPr id="3" name="Content Placeholder 2"/>
          <p:cNvSpPr txBox="1">
            <a:spLocks noGrp="1"/>
          </p:cNvSpPr>
          <p:nvPr>
            <p:ph idx="1"/>
          </p:nvPr>
        </p:nvSpPr>
        <p:spPr/>
        <p:txBody>
          <a:bodyPr/>
          <a:lstStyle/>
          <a:p>
            <a:pPr lvl="0"/>
            <a:r>
              <a:rPr lang="en-GB" sz="2800" dirty="0"/>
              <a:t>Current government drive to integrate NHS and LA Social Services </a:t>
            </a:r>
          </a:p>
          <a:p>
            <a:pPr lvl="0"/>
            <a:r>
              <a:rPr lang="en-GB" sz="2800" dirty="0"/>
              <a:t>BUT the government has plans for organisational integration through Integrated Care Providers (ICPs) including a Lead Provider, which could be a private sector organisation</a:t>
            </a:r>
          </a:p>
          <a:p>
            <a:pPr lvl="0"/>
            <a:r>
              <a:rPr lang="en-GB" sz="2800" dirty="0">
                <a:solidFill>
                  <a:srgbClr val="C00000"/>
                </a:solidFill>
              </a:rPr>
              <a:t>No formal integration</a:t>
            </a:r>
          </a:p>
          <a:p>
            <a:pPr lvl="0"/>
            <a:r>
              <a:rPr lang="en-GB" sz="2800" dirty="0"/>
              <a:t>Multi-disciplinary working across neighbourhoods coalescing around the person</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BF4CD80-7197-4510-B533-58A3A3744666}"/>
              </a:ext>
            </a:extLst>
          </p:cNvPr>
          <p:cNvPicPr>
            <a:picLocks noChangeAspect="1"/>
          </p:cNvPicPr>
          <p:nvPr/>
        </p:nvPicPr>
        <p:blipFill>
          <a:blip r:embed="rId2"/>
          <a:stretch>
            <a:fillRect/>
          </a:stretch>
        </p:blipFill>
        <p:spPr>
          <a:xfrm>
            <a:off x="8799944" y="5059017"/>
            <a:ext cx="2496968" cy="126558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5D5947-D81C-40C7-8984-4972A5A36550}"/>
              </a:ext>
            </a:extLst>
          </p:cNvPr>
          <p:cNvSpPr txBox="1"/>
          <p:nvPr/>
        </p:nvSpPr>
        <p:spPr>
          <a:xfrm flipH="1">
            <a:off x="693419" y="1861294"/>
            <a:ext cx="554228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C00000"/>
                </a:solidFill>
                <a:effectLst/>
                <a:uLnTx/>
                <a:uFillTx/>
                <a:latin typeface="Calibri"/>
                <a:ea typeface="+mn-ea"/>
                <a:cs typeface="+mn-cs"/>
              </a:rPr>
              <a:t>JOIN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00000"/>
                </a:solidFill>
                <a:effectLst/>
                <a:uLnTx/>
                <a:uFillTx/>
                <a:latin typeface="Calibri"/>
                <a:ea typeface="+mn-ea"/>
                <a:cs typeface="+mn-cs"/>
              </a:rPr>
              <a:t>THANK YOU FOR LISTENING</a:t>
            </a:r>
          </a:p>
        </p:txBody>
      </p:sp>
      <p:pic>
        <p:nvPicPr>
          <p:cNvPr id="6" name="Picture 5" descr="A person in a blue shirt&#10;&#10;Description automatically generated">
            <a:extLst>
              <a:ext uri="{FF2B5EF4-FFF2-40B4-BE49-F238E27FC236}">
                <a16:creationId xmlns:a16="http://schemas.microsoft.com/office/drawing/2014/main" id="{32135105-542A-4F00-A66D-AB5E44EFF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263" y="2204720"/>
            <a:ext cx="4650017" cy="3098800"/>
          </a:xfrm>
          <a:prstGeom prst="rect">
            <a:avLst/>
          </a:prstGeom>
        </p:spPr>
      </p:pic>
    </p:spTree>
    <p:extLst>
      <p:ext uri="{BB962C8B-B14F-4D97-AF65-F5344CB8AC3E}">
        <p14:creationId xmlns:p14="http://schemas.microsoft.com/office/powerpoint/2010/main" val="150312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6488-2CE5-4F45-A06C-A1D7742864F2}"/>
              </a:ext>
            </a:extLst>
          </p:cNvPr>
          <p:cNvSpPr>
            <a:spLocks noGrp="1"/>
          </p:cNvSpPr>
          <p:nvPr>
            <p:ph type="title"/>
          </p:nvPr>
        </p:nvSpPr>
        <p:spPr>
          <a:xfrm>
            <a:off x="609600" y="533396"/>
            <a:ext cx="10972800" cy="990596"/>
          </a:xfrm>
          <a:prstGeom prst="rect">
            <a:avLst/>
          </a:prstGeom>
          <a:noFill/>
          <a:ln>
            <a:noFill/>
          </a:ln>
        </p:spPr>
        <p:txBody>
          <a:bodyPr wrap="square" anchor="ctr">
            <a:normAutofit/>
          </a:bodyPr>
          <a:lstStyle/>
          <a:p>
            <a:r>
              <a:rPr lang="en-GB" b="1" dirty="0">
                <a:solidFill>
                  <a:srgbClr val="C00000"/>
                </a:solidFill>
              </a:rPr>
              <a:t>RECLAIM SOCIAL CARE</a:t>
            </a:r>
          </a:p>
        </p:txBody>
      </p:sp>
      <p:sp>
        <p:nvSpPr>
          <p:cNvPr id="3" name="Content Placeholder 2">
            <a:extLst>
              <a:ext uri="{FF2B5EF4-FFF2-40B4-BE49-F238E27FC236}">
                <a16:creationId xmlns:a16="http://schemas.microsoft.com/office/drawing/2014/main" id="{735CC33D-529D-4596-9BFF-0200134A2C72}"/>
              </a:ext>
            </a:extLst>
          </p:cNvPr>
          <p:cNvSpPr>
            <a:spLocks noGrp="1"/>
          </p:cNvSpPr>
          <p:nvPr>
            <p:ph idx="1"/>
          </p:nvPr>
        </p:nvSpPr>
        <p:spPr>
          <a:xfrm>
            <a:off x="609600" y="1673353"/>
            <a:ext cx="5963919" cy="4718303"/>
          </a:xfrm>
          <a:prstGeom prst="rect">
            <a:avLst/>
          </a:prstGeom>
          <a:noFill/>
          <a:ln>
            <a:noFill/>
          </a:ln>
        </p:spPr>
        <p:txBody>
          <a:bodyPr wrap="square" anchor="t">
            <a:normAutofit/>
          </a:bodyPr>
          <a:lstStyle/>
          <a:p>
            <a:pPr>
              <a:lnSpc>
                <a:spcPct val="90000"/>
              </a:lnSpc>
            </a:pPr>
            <a:r>
              <a:rPr lang="en-GB" sz="2600" dirty="0"/>
              <a:t>National campaign</a:t>
            </a:r>
          </a:p>
          <a:p>
            <a:pPr>
              <a:lnSpc>
                <a:spcPct val="90000"/>
              </a:lnSpc>
            </a:pPr>
            <a:r>
              <a:rPr lang="en-GB" sz="2600" dirty="0"/>
              <a:t>Disabled people, carers, academics, managers, SHA , NPC, unions</a:t>
            </a:r>
          </a:p>
          <a:p>
            <a:pPr>
              <a:lnSpc>
                <a:spcPct val="90000"/>
              </a:lnSpc>
            </a:pPr>
            <a:r>
              <a:rPr lang="en-GB" sz="2600" dirty="0"/>
              <a:t>2 aims:</a:t>
            </a:r>
          </a:p>
          <a:p>
            <a:pPr lvl="1">
              <a:lnSpc>
                <a:spcPct val="90000"/>
              </a:lnSpc>
            </a:pPr>
            <a:r>
              <a:rPr lang="en-GB" sz="2600" dirty="0"/>
              <a:t>Challenge the cuts in care and </a:t>
            </a:r>
            <a:br>
              <a:rPr lang="en-GB" sz="2600" dirty="0"/>
            </a:br>
            <a:r>
              <a:rPr lang="en-GB" sz="2600" dirty="0"/>
              <a:t>support</a:t>
            </a:r>
          </a:p>
          <a:p>
            <a:pPr lvl="1">
              <a:lnSpc>
                <a:spcPct val="90000"/>
              </a:lnSpc>
            </a:pPr>
            <a:r>
              <a:rPr lang="en-GB" sz="2600" dirty="0"/>
              <a:t>Shift Labour Party policy on </a:t>
            </a:r>
            <a:br>
              <a:rPr lang="en-GB" sz="2600" dirty="0"/>
            </a:br>
            <a:r>
              <a:rPr lang="en-GB" sz="2600" dirty="0"/>
              <a:t>social care and support</a:t>
            </a:r>
          </a:p>
          <a:p>
            <a:pPr>
              <a:lnSpc>
                <a:spcPct val="90000"/>
              </a:lnSpc>
            </a:pPr>
            <a:r>
              <a:rPr lang="en-GB" sz="2600" dirty="0"/>
              <a:t>Hosted under Health Campaigns </a:t>
            </a:r>
            <a:br>
              <a:rPr lang="en-GB" sz="2600" dirty="0"/>
            </a:br>
            <a:r>
              <a:rPr lang="en-GB" sz="2600" dirty="0"/>
              <a:t>Together</a:t>
            </a:r>
          </a:p>
        </p:txBody>
      </p:sp>
      <p:pic>
        <p:nvPicPr>
          <p:cNvPr id="5" name="Picture 2" descr="Image may contain: 11 people, people smiling, people sitting, table and indoor">
            <a:extLst>
              <a:ext uri="{FF2B5EF4-FFF2-40B4-BE49-F238E27FC236}">
                <a16:creationId xmlns:a16="http://schemas.microsoft.com/office/drawing/2014/main" id="{1DAB93F4-F328-4D15-8E2A-7A4269395F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8" r="11669" b="2"/>
          <a:stretch/>
        </p:blipFill>
        <p:spPr bwMode="auto">
          <a:xfrm>
            <a:off x="7054923" y="1920240"/>
            <a:ext cx="4639235" cy="4065016"/>
          </a:xfrm>
          <a:prstGeom prst="rect">
            <a:avLst/>
          </a:prstGeom>
          <a:solidFill>
            <a:srgbClr val="FFFFFF"/>
          </a:solidFill>
        </p:spPr>
      </p:pic>
    </p:spTree>
    <p:extLst>
      <p:ext uri="{BB962C8B-B14F-4D97-AF65-F5344CB8AC3E}">
        <p14:creationId xmlns:p14="http://schemas.microsoft.com/office/powerpoint/2010/main" val="285174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ADD81-2241-4E9F-85E1-EFD5F46209FA}"/>
              </a:ext>
            </a:extLst>
          </p:cNvPr>
          <p:cNvSpPr txBox="1"/>
          <p:nvPr/>
        </p:nvSpPr>
        <p:spPr>
          <a:xfrm>
            <a:off x="3230880" y="2767280"/>
            <a:ext cx="573024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C00000"/>
                </a:solidFill>
                <a:effectLst/>
                <a:uLnTx/>
                <a:uFillTx/>
                <a:latin typeface="Calibri"/>
                <a:ea typeface="+mn-ea"/>
                <a:cs typeface="+mn-cs"/>
              </a:rPr>
              <a:t>DEFINITIONS</a:t>
            </a:r>
          </a:p>
        </p:txBody>
      </p:sp>
    </p:spTree>
    <p:extLst>
      <p:ext uri="{BB962C8B-B14F-4D97-AF65-F5344CB8AC3E}">
        <p14:creationId xmlns:p14="http://schemas.microsoft.com/office/powerpoint/2010/main" val="161833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533396"/>
            <a:ext cx="10972800" cy="990596"/>
          </a:xfrm>
        </p:spPr>
        <p:txBody>
          <a:bodyPr/>
          <a:lstStyle/>
          <a:p>
            <a:pPr lvl="0"/>
            <a:r>
              <a:rPr lang="en-GB" b="1" dirty="0">
                <a:solidFill>
                  <a:srgbClr val="C00000"/>
                </a:solidFill>
              </a:rPr>
              <a:t>WHAT IS SOCIAL CARE?</a:t>
            </a:r>
          </a:p>
        </p:txBody>
      </p:sp>
      <p:sp>
        <p:nvSpPr>
          <p:cNvPr id="3" name="Content Placeholder 2"/>
          <p:cNvSpPr txBox="1">
            <a:spLocks noGrp="1"/>
          </p:cNvSpPr>
          <p:nvPr>
            <p:ph idx="1"/>
          </p:nvPr>
        </p:nvSpPr>
        <p:spPr>
          <a:xfrm>
            <a:off x="609600" y="1600200"/>
            <a:ext cx="10972800" cy="4876796"/>
          </a:xfrm>
        </p:spPr>
        <p:txBody>
          <a:bodyPr/>
          <a:lstStyle/>
          <a:p>
            <a:pPr lvl="0"/>
            <a:r>
              <a:rPr lang="en-GB" b="1"/>
              <a:t>Social work, personal care, protection or social support services to children or adults in need or at risk, or adults with needs arising from illness, disability, old age or poverty. It includes younger adults with physical or learning disabilities or mental health issues, as well as older people.</a:t>
            </a:r>
          </a:p>
          <a:p>
            <a:pPr>
              <a:lnSpc>
                <a:spcPct val="80000"/>
              </a:lnSpc>
              <a:spcBef>
                <a:spcPts val="500"/>
              </a:spcBef>
              <a:buFont typeface="Arial"/>
            </a:pPr>
            <a:endParaRPr lang="en-GB" b="1">
              <a:latin typeface="Arial" pitchFamily="34"/>
              <a:cs typeface="Arial" pitchFamily="34"/>
            </a:endParaRPr>
          </a:p>
          <a:p>
            <a:pPr>
              <a:lnSpc>
                <a:spcPct val="80000"/>
              </a:lnSpc>
              <a:spcBef>
                <a:spcPts val="500"/>
              </a:spcBef>
              <a:buFont typeface="Arial"/>
            </a:pPr>
            <a:r>
              <a:rPr lang="en-GB" b="1">
                <a:latin typeface="Arial" pitchFamily="34"/>
                <a:cs typeface="Arial" pitchFamily="34"/>
              </a:rPr>
              <a:t>Domiciliary care </a:t>
            </a:r>
            <a:r>
              <a:rPr lang="en-GB">
                <a:latin typeface="Arial" pitchFamily="34"/>
                <a:cs typeface="Arial" pitchFamily="34"/>
              </a:rPr>
              <a:t>– people living at home and receiving care to meet needs and /or support independent living. </a:t>
            </a:r>
          </a:p>
          <a:p>
            <a:pPr>
              <a:lnSpc>
                <a:spcPct val="80000"/>
              </a:lnSpc>
              <a:spcBef>
                <a:spcPts val="500"/>
              </a:spcBef>
              <a:buFont typeface="Arial"/>
            </a:pPr>
            <a:r>
              <a:rPr lang="en-GB" b="1">
                <a:latin typeface="Arial" pitchFamily="34"/>
                <a:cs typeface="Arial" pitchFamily="34"/>
              </a:rPr>
              <a:t>Residential care </a:t>
            </a:r>
            <a:r>
              <a:rPr lang="en-GB">
                <a:latin typeface="Arial" pitchFamily="34"/>
                <a:cs typeface="Arial" pitchFamily="34"/>
              </a:rPr>
              <a:t>– people living in a care home </a:t>
            </a:r>
          </a:p>
          <a:p>
            <a:pPr marL="0" indent="0">
              <a:lnSpc>
                <a:spcPct val="80000"/>
              </a:lnSpc>
              <a:spcBef>
                <a:spcPts val="500"/>
              </a:spcBef>
              <a:buNone/>
            </a:pPr>
            <a:endParaRPr lang="en-GB">
              <a:latin typeface="Arial" pitchFamily="34"/>
              <a:cs typeface="Arial" pitchFamily="34"/>
            </a:endParaRPr>
          </a:p>
          <a:p>
            <a:pPr>
              <a:lnSpc>
                <a:spcPct val="80000"/>
              </a:lnSpc>
              <a:spcBef>
                <a:spcPts val="500"/>
              </a:spcBef>
              <a:buFont typeface="Arial" charset="0"/>
              <a:buChar char="•"/>
            </a:pPr>
            <a:r>
              <a:rPr lang="en-GB">
                <a:latin typeface="Arial" pitchFamily="34"/>
                <a:cs typeface="Arial" pitchFamily="34"/>
              </a:rPr>
              <a:t>Social care is paid for either privately or from </a:t>
            </a:r>
            <a:br>
              <a:rPr lang="en-GB">
                <a:latin typeface="Arial" pitchFamily="34"/>
                <a:cs typeface="Arial" pitchFamily="34"/>
              </a:rPr>
            </a:br>
            <a:r>
              <a:rPr lang="en-GB">
                <a:latin typeface="Arial" pitchFamily="34"/>
                <a:cs typeface="Arial" pitchFamily="34"/>
              </a:rPr>
              <a:t>non-ring-fenced local authority budgets, with </a:t>
            </a:r>
            <a:br>
              <a:rPr lang="en-GB">
                <a:latin typeface="Arial" pitchFamily="34"/>
                <a:cs typeface="Arial" pitchFamily="34"/>
              </a:rPr>
            </a:br>
            <a:r>
              <a:rPr lang="en-GB">
                <a:latin typeface="Arial" pitchFamily="34"/>
                <a:cs typeface="Arial" pitchFamily="34"/>
              </a:rPr>
              <a:t>councils retaining discretion over spend</a:t>
            </a:r>
          </a:p>
          <a:p>
            <a:pPr marL="0" indent="0">
              <a:lnSpc>
                <a:spcPct val="80000"/>
              </a:lnSpc>
              <a:spcBef>
                <a:spcPts val="500"/>
              </a:spcBef>
              <a:buNone/>
            </a:pPr>
            <a:endParaRPr lang="en-GB" sz="2200">
              <a:latin typeface="Arial" pitchFamily="34"/>
              <a:cs typeface="Arial" pitchFamily="34"/>
            </a:endParaRPr>
          </a:p>
          <a:p>
            <a:pPr marL="0" indent="0">
              <a:lnSpc>
                <a:spcPct val="80000"/>
              </a:lnSpc>
              <a:spcBef>
                <a:spcPts val="500"/>
              </a:spcBef>
              <a:buNone/>
            </a:pPr>
            <a:endParaRPr lang="en-GB" sz="2200">
              <a:latin typeface="Arial" pitchFamily="34"/>
              <a:cs typeface="Arial" pitchFamily="34"/>
            </a:endParaRPr>
          </a:p>
          <a:p>
            <a:pPr>
              <a:lnSpc>
                <a:spcPct val="80000"/>
              </a:lnSpc>
              <a:spcBef>
                <a:spcPts val="500"/>
              </a:spcBef>
            </a:pPr>
            <a:endParaRPr lang="en-GB" sz="2200" dirty="0">
              <a:latin typeface="Arial" pitchFamily="34"/>
              <a:cs typeface="Arial" pitchFamily="34"/>
            </a:endParaRPr>
          </a:p>
        </p:txBody>
      </p:sp>
      <p:pic>
        <p:nvPicPr>
          <p:cNvPr id="5" name="Picture 4">
            <a:extLst>
              <a:ext uri="{FF2B5EF4-FFF2-40B4-BE49-F238E27FC236}">
                <a16:creationId xmlns:a16="http://schemas.microsoft.com/office/drawing/2014/main" id="{BB4AF2EE-32E7-4741-9F00-72F18DF6B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495" y="4425320"/>
            <a:ext cx="3782905" cy="21278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533396"/>
            <a:ext cx="10972800" cy="990596"/>
          </a:xfrm>
          <a:prstGeom prst="rect">
            <a:avLst/>
          </a:prstGeom>
          <a:noFill/>
          <a:ln>
            <a:noFill/>
          </a:ln>
        </p:spPr>
        <p:txBody>
          <a:bodyPr wrap="square" anchor="ctr">
            <a:normAutofit/>
          </a:bodyPr>
          <a:lstStyle/>
          <a:p>
            <a:pPr lvl="0"/>
            <a:r>
              <a:rPr lang="en-GB" b="1"/>
              <a:t>NHS CONTINUING CARE</a:t>
            </a:r>
          </a:p>
        </p:txBody>
      </p:sp>
      <p:sp>
        <p:nvSpPr>
          <p:cNvPr id="3" name="Content Placeholder 2"/>
          <p:cNvSpPr txBox="1">
            <a:spLocks noGrp="1"/>
          </p:cNvSpPr>
          <p:nvPr>
            <p:ph idx="1"/>
          </p:nvPr>
        </p:nvSpPr>
        <p:spPr>
          <a:xfrm>
            <a:off x="609600" y="1673353"/>
            <a:ext cx="6156959" cy="4718303"/>
          </a:xfrm>
          <a:prstGeom prst="rect">
            <a:avLst/>
          </a:prstGeom>
          <a:noFill/>
          <a:ln>
            <a:noFill/>
          </a:ln>
        </p:spPr>
        <p:txBody>
          <a:bodyPr wrap="square" anchor="t">
            <a:normAutofit/>
          </a:bodyPr>
          <a:lstStyle/>
          <a:p>
            <a:pPr marL="0" indent="0">
              <a:lnSpc>
                <a:spcPct val="90000"/>
              </a:lnSpc>
              <a:spcBef>
                <a:spcPts val="500"/>
              </a:spcBef>
              <a:buNone/>
            </a:pPr>
            <a:endParaRPr lang="en-GB" sz="2200" dirty="0"/>
          </a:p>
          <a:p>
            <a:pPr>
              <a:lnSpc>
                <a:spcPct val="90000"/>
              </a:lnSpc>
              <a:spcBef>
                <a:spcPts val="500"/>
              </a:spcBef>
              <a:buFont typeface="Arial"/>
            </a:pPr>
            <a:r>
              <a:rPr lang="en-GB" sz="2200" dirty="0"/>
              <a:t>For people with healthcare needs related to the treatment, control or prevention of a disease, injury or disability and the care and aftercare of a person with these needs</a:t>
            </a:r>
          </a:p>
          <a:p>
            <a:pPr>
              <a:lnSpc>
                <a:spcPct val="90000"/>
              </a:lnSpc>
              <a:spcBef>
                <a:spcPts val="500"/>
              </a:spcBef>
              <a:buFont typeface="Arial"/>
            </a:pPr>
            <a:endParaRPr lang="en-GB" sz="2200" dirty="0"/>
          </a:p>
          <a:p>
            <a:pPr>
              <a:lnSpc>
                <a:spcPct val="90000"/>
              </a:lnSpc>
              <a:spcBef>
                <a:spcPts val="500"/>
              </a:spcBef>
              <a:buFont typeface="Arial"/>
            </a:pPr>
            <a:r>
              <a:rPr lang="en-GB" sz="2200" dirty="0"/>
              <a:t>NHS  continuing care is paid for out of general taxation and operates within a ring-fenced budget </a:t>
            </a:r>
          </a:p>
          <a:p>
            <a:pPr marL="0" indent="0">
              <a:lnSpc>
                <a:spcPct val="90000"/>
              </a:lnSpc>
              <a:spcBef>
                <a:spcPts val="500"/>
              </a:spcBef>
              <a:buNone/>
            </a:pPr>
            <a:endParaRPr lang="en-GB" sz="2200" dirty="0"/>
          </a:p>
          <a:p>
            <a:pPr>
              <a:lnSpc>
                <a:spcPct val="90000"/>
              </a:lnSpc>
              <a:spcBef>
                <a:spcPts val="500"/>
              </a:spcBef>
              <a:buFont typeface="Arial"/>
            </a:pPr>
            <a:r>
              <a:rPr lang="en-GB" sz="2200" dirty="0"/>
              <a:t>Difference between social care and </a:t>
            </a:r>
            <a:br>
              <a:rPr lang="en-GB" sz="2200" dirty="0"/>
            </a:br>
            <a:r>
              <a:rPr lang="en-GB" sz="2200" dirty="0"/>
              <a:t>continuing care is unclear and leads </a:t>
            </a:r>
            <a:br>
              <a:rPr lang="en-GB" sz="2200" dirty="0"/>
            </a:br>
            <a:r>
              <a:rPr lang="en-GB" sz="2200" dirty="0"/>
              <a:t>to inequalities e.g. dementia care</a:t>
            </a:r>
          </a:p>
          <a:p>
            <a:pPr lvl="0">
              <a:lnSpc>
                <a:spcPct val="90000"/>
              </a:lnSpc>
            </a:pPr>
            <a:endParaRPr lang="en-GB" sz="2200" dirty="0"/>
          </a:p>
        </p:txBody>
      </p:sp>
      <p:pic>
        <p:nvPicPr>
          <p:cNvPr id="5" name="Picture 4">
            <a:extLst>
              <a:ext uri="{FF2B5EF4-FFF2-40B4-BE49-F238E27FC236}">
                <a16:creationId xmlns:a16="http://schemas.microsoft.com/office/drawing/2014/main" id="{6C85B8D6-F9F4-48D1-87E7-1BEC77E28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839" y="2127630"/>
            <a:ext cx="4734559" cy="38097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533396"/>
            <a:ext cx="10972800" cy="990596"/>
          </a:xfrm>
          <a:prstGeom prst="rect">
            <a:avLst/>
          </a:prstGeom>
          <a:noFill/>
          <a:ln>
            <a:noFill/>
          </a:ln>
        </p:spPr>
        <p:txBody>
          <a:bodyPr wrap="square" anchor="ctr" anchorCtr="1">
            <a:normAutofit/>
          </a:bodyPr>
          <a:lstStyle/>
          <a:p>
            <a:pPr lvl="0">
              <a:lnSpc>
                <a:spcPct val="90000"/>
              </a:lnSpc>
            </a:pPr>
            <a:r>
              <a:rPr lang="en-GB" sz="3100" b="1"/>
              <a:t>HOW PEOPLE PAY FOR SOCIAL CARE</a:t>
            </a:r>
            <a:br>
              <a:rPr lang="en-GB" sz="3100" b="1"/>
            </a:br>
            <a:endParaRPr lang="en-GB" sz="3100" b="1"/>
          </a:p>
        </p:txBody>
      </p:sp>
      <p:graphicFrame>
        <p:nvGraphicFramePr>
          <p:cNvPr id="5" name="Content Placeholder 2">
            <a:extLst>
              <a:ext uri="{FF2B5EF4-FFF2-40B4-BE49-F238E27FC236}">
                <a16:creationId xmlns:a16="http://schemas.microsoft.com/office/drawing/2014/main" id="{B86C338C-D84F-42A7-8522-F603966DCFD1}"/>
              </a:ext>
            </a:extLst>
          </p:cNvPr>
          <p:cNvGraphicFramePr>
            <a:graphicFrameLocks noGrp="1"/>
          </p:cNvGraphicFramePr>
          <p:nvPr>
            <p:ph idx="1"/>
          </p:nvPr>
        </p:nvGraphicFramePr>
        <p:xfrm>
          <a:off x="609600" y="1600200"/>
          <a:ext cx="10972800" cy="4876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8C4017-B050-4B26-B43C-34AF01DE5200}"/>
              </a:ext>
            </a:extLst>
          </p:cNvPr>
          <p:cNvSpPr txBox="1"/>
          <p:nvPr/>
        </p:nvSpPr>
        <p:spPr>
          <a:xfrm>
            <a:off x="3591560" y="2767280"/>
            <a:ext cx="50088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C00000"/>
                </a:solidFill>
                <a:effectLst/>
                <a:uLnTx/>
                <a:uFillTx/>
                <a:latin typeface="Calibri"/>
                <a:ea typeface="+mn-ea"/>
                <a:cs typeface="+mn-cs"/>
              </a:rPr>
              <a:t>AUSTERITY</a:t>
            </a:r>
          </a:p>
        </p:txBody>
      </p:sp>
    </p:spTree>
    <p:extLst>
      <p:ext uri="{BB962C8B-B14F-4D97-AF65-F5344CB8AC3E}">
        <p14:creationId xmlns:p14="http://schemas.microsoft.com/office/powerpoint/2010/main" val="52203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C8F4-1CC9-4F6C-8776-8EAF70080FEE}"/>
              </a:ext>
            </a:extLst>
          </p:cNvPr>
          <p:cNvSpPr>
            <a:spLocks noGrp="1"/>
          </p:cNvSpPr>
          <p:nvPr>
            <p:ph type="title"/>
          </p:nvPr>
        </p:nvSpPr>
        <p:spPr>
          <a:xfrm>
            <a:off x="609600" y="533396"/>
            <a:ext cx="10972800" cy="990596"/>
          </a:xfrm>
          <a:prstGeom prst="rect">
            <a:avLst/>
          </a:prstGeom>
          <a:noFill/>
          <a:ln>
            <a:noFill/>
          </a:ln>
        </p:spPr>
        <p:txBody>
          <a:bodyPr wrap="square" anchor="ctr">
            <a:normAutofit/>
          </a:bodyPr>
          <a:lstStyle/>
          <a:p>
            <a:r>
              <a:rPr lang="en-GB" b="1"/>
              <a:t>60% CUTS TO SOCIAL CARE NATIONALLY</a:t>
            </a:r>
          </a:p>
        </p:txBody>
      </p:sp>
      <p:sp>
        <p:nvSpPr>
          <p:cNvPr id="3" name="Content Placeholder 2">
            <a:extLst>
              <a:ext uri="{FF2B5EF4-FFF2-40B4-BE49-F238E27FC236}">
                <a16:creationId xmlns:a16="http://schemas.microsoft.com/office/drawing/2014/main" id="{397F0555-8C9C-47B0-82A1-9464FBC49F3A}"/>
              </a:ext>
            </a:extLst>
          </p:cNvPr>
          <p:cNvSpPr>
            <a:spLocks noGrp="1"/>
          </p:cNvSpPr>
          <p:nvPr>
            <p:ph idx="1"/>
          </p:nvPr>
        </p:nvSpPr>
        <p:spPr>
          <a:xfrm>
            <a:off x="609601" y="1673353"/>
            <a:ext cx="5384804" cy="4718303"/>
          </a:xfrm>
          <a:prstGeom prst="rect">
            <a:avLst/>
          </a:prstGeom>
          <a:noFill/>
          <a:ln>
            <a:noFill/>
          </a:ln>
        </p:spPr>
        <p:txBody>
          <a:bodyPr wrap="square" anchor="t">
            <a:normAutofit/>
          </a:bodyPr>
          <a:lstStyle/>
          <a:p>
            <a:pPr>
              <a:lnSpc>
                <a:spcPct val="90000"/>
              </a:lnSpc>
            </a:pPr>
            <a:r>
              <a:rPr lang="en-GB" sz="2400" dirty="0"/>
              <a:t>£7 billion slashed from LAs since 2010 </a:t>
            </a:r>
          </a:p>
          <a:p>
            <a:pPr>
              <a:lnSpc>
                <a:spcPct val="90000"/>
              </a:lnSpc>
            </a:pPr>
            <a:r>
              <a:rPr lang="en-GB" sz="2400" dirty="0"/>
              <a:t>Local Authorities face £700m cuts in 2018-19</a:t>
            </a:r>
          </a:p>
          <a:p>
            <a:pPr>
              <a:lnSpc>
                <a:spcPct val="90000"/>
              </a:lnSpc>
            </a:pPr>
            <a:r>
              <a:rPr lang="en-GB" sz="2400" dirty="0"/>
              <a:t>Local Authorities are  £2.3 billion short to maintain services this year.</a:t>
            </a:r>
          </a:p>
          <a:p>
            <a:pPr lvl="0">
              <a:lnSpc>
                <a:spcPct val="90000"/>
              </a:lnSpc>
            </a:pPr>
            <a:r>
              <a:rPr lang="en-GB" sz="2400" dirty="0"/>
              <a:t>54% of total budgets now spent on </a:t>
            </a:r>
            <a:br>
              <a:rPr lang="en-GB" sz="2400" dirty="0"/>
            </a:br>
            <a:r>
              <a:rPr lang="en-GB" sz="2400" dirty="0"/>
              <a:t>Adult and Children’s  Social Care – </a:t>
            </a:r>
            <a:br>
              <a:rPr lang="en-GB" sz="2400" dirty="0"/>
            </a:br>
            <a:r>
              <a:rPr lang="en-GB" sz="2400" dirty="0"/>
              <a:t>more in some councils</a:t>
            </a:r>
          </a:p>
          <a:p>
            <a:pPr lvl="0">
              <a:lnSpc>
                <a:spcPct val="90000"/>
              </a:lnSpc>
            </a:pPr>
            <a:r>
              <a:rPr lang="en-GB" sz="2400" dirty="0"/>
              <a:t>33% reduction in all other services</a:t>
            </a:r>
          </a:p>
          <a:p>
            <a:pPr>
              <a:lnSpc>
                <a:spcPct val="90000"/>
              </a:lnSpc>
            </a:pPr>
            <a:endParaRPr lang="en-GB" sz="2400" dirty="0"/>
          </a:p>
          <a:p>
            <a:pPr marL="0" indent="0">
              <a:lnSpc>
                <a:spcPct val="90000"/>
              </a:lnSpc>
              <a:buNone/>
            </a:pPr>
            <a:r>
              <a:rPr lang="en-GB" sz="2400" dirty="0"/>
              <a:t> </a:t>
            </a:r>
          </a:p>
        </p:txBody>
      </p:sp>
      <p:pic>
        <p:nvPicPr>
          <p:cNvPr id="5" name="Picture 4" descr="A screenshot of a cell phone&#10;&#10;Description automatically generated">
            <a:extLst>
              <a:ext uri="{FF2B5EF4-FFF2-40B4-BE49-F238E27FC236}">
                <a16:creationId xmlns:a16="http://schemas.microsoft.com/office/drawing/2014/main" id="{1C1C7FD2-481B-4E75-BD5F-9C2DC5504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595" y="2040127"/>
            <a:ext cx="5384804" cy="3984754"/>
          </a:xfrm>
          <a:prstGeom prst="rect">
            <a:avLst/>
          </a:prstGeom>
          <a:noFill/>
        </p:spPr>
      </p:pic>
    </p:spTree>
    <p:extLst>
      <p:ext uri="{BB962C8B-B14F-4D97-AF65-F5344CB8AC3E}">
        <p14:creationId xmlns:p14="http://schemas.microsoft.com/office/powerpoint/2010/main" val="2388986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1248</Words>
  <Application>Microsoft Office PowerPoint</Application>
  <PresentationFormat>Widescreen</PresentationFormat>
  <Paragraphs>174</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Cambria</vt:lpstr>
      <vt:lpstr>Symbol</vt:lpstr>
      <vt:lpstr>Office Theme</vt:lpstr>
      <vt:lpstr>Clarity</vt:lpstr>
      <vt:lpstr>SOCIAL CARE- CRISIS AND SOLUTIONS</vt:lpstr>
      <vt:lpstr>AGENDA</vt:lpstr>
      <vt:lpstr>RECLAIM SOCIAL CARE</vt:lpstr>
      <vt:lpstr>PowerPoint Presentation</vt:lpstr>
      <vt:lpstr>WHAT IS SOCIAL CARE?</vt:lpstr>
      <vt:lpstr>NHS CONTINUING CARE</vt:lpstr>
      <vt:lpstr>HOW PEOPLE PAY FOR SOCIAL CARE </vt:lpstr>
      <vt:lpstr>PowerPoint Presentation</vt:lpstr>
      <vt:lpstr>60% CUTS TO SOCIAL CARE NATIONALLY</vt:lpstr>
      <vt:lpstr>THE IMPACT </vt:lpstr>
      <vt:lpstr>CUTS IN LEWISHAM</vt:lpstr>
      <vt:lpstr>ECONOMIC VALUE OF SOCIAL CARE</vt:lpstr>
      <vt:lpstr>PowerPoint Presentation</vt:lpstr>
      <vt:lpstr>PRIVATE SECTOR CARE HOMES</vt:lpstr>
      <vt:lpstr>THE PRIVATE SECTOR AND COMPETITION</vt:lpstr>
      <vt:lpstr>PowerPoint Presentation</vt:lpstr>
      <vt:lpstr>PowerPoint Presentation</vt:lpstr>
      <vt:lpstr>CONDITIONS OF WORK - LEWISHAM</vt:lpstr>
      <vt:lpstr>UNISON’S ETHICAL CARE CHARTER</vt:lpstr>
      <vt:lpstr>PowerPoint Presentation</vt:lpstr>
      <vt:lpstr>LABOUR’S POLICY ON SOCIAL CARE</vt:lpstr>
      <vt:lpstr>SHA POLICY 1 </vt:lpstr>
      <vt:lpstr>SHA POLICY 2</vt:lpstr>
      <vt:lpstr>WHAT WE MEAN BY FULLY FUNDED</vt:lpstr>
      <vt:lpstr>THE COST IN ENGLAND OVER 5 YEARS</vt:lpstr>
      <vt:lpstr>TRANSITION FROM PRIVATE TO PUBLIC PROVISION</vt:lpstr>
      <vt:lpstr>RELATIONSHIP BETWEEN NHS AND SOCIAL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CARE- CRISIS AND SOLUTIONS</dc:title>
  <dc:creator>BRIAN FISHER</dc:creator>
  <cp:lastModifiedBy>BRIAN FISHER</cp:lastModifiedBy>
  <cp:revision>2</cp:revision>
  <dcterms:created xsi:type="dcterms:W3CDTF">2019-09-19T10:27:34Z</dcterms:created>
  <dcterms:modified xsi:type="dcterms:W3CDTF">2019-09-19T10:31:13Z</dcterms:modified>
</cp:coreProperties>
</file>